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77" r:id="rId9"/>
    <p:sldId id="260" r:id="rId10"/>
    <p:sldId id="263" r:id="rId11"/>
    <p:sldId id="262" r:id="rId12"/>
    <p:sldId id="265" r:id="rId13"/>
    <p:sldId id="278" r:id="rId14"/>
    <p:sldId id="279" r:id="rId15"/>
    <p:sldId id="272" r:id="rId16"/>
    <p:sldId id="268" r:id="rId17"/>
    <p:sldId id="270" r:id="rId18"/>
    <p:sldId id="282" r:id="rId19"/>
    <p:sldId id="283" r:id="rId20"/>
    <p:sldId id="284" r:id="rId21"/>
    <p:sldId id="291" r:id="rId22"/>
    <p:sldId id="285" r:id="rId23"/>
    <p:sldId id="286" r:id="rId24"/>
    <p:sldId id="287" r:id="rId25"/>
    <p:sldId id="290" r:id="rId26"/>
    <p:sldId id="289" r:id="rId27"/>
  </p:sldIdLst>
  <p:sldSz cx="18288000" cy="10287000"/>
  <p:notesSz cx="6858000" cy="9144000"/>
  <p:embeddedFontLst>
    <p:embeddedFont>
      <p:font typeface="Brice SemiExpanded Bold" panose="020B0604020202020204" charset="0"/>
      <p:regular r:id="rId28"/>
    </p:embeddedFont>
    <p:embeddedFont>
      <p:font typeface="Brice SemiExpanded Extra-Light" panose="020B0604020202020204" charset="0"/>
      <p:regular r:id="rId29"/>
    </p:embeddedFont>
    <p:embeddedFont>
      <p:font typeface="Klein" panose="020B0604020202020204" charset="0"/>
      <p:regular r:id="rId30"/>
    </p:embeddedFont>
    <p:embeddedFont>
      <p:font typeface="Klein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grpSp>
        <p:nvGrpSpPr>
          <p:cNvPr id="2" name="Group 2"/>
          <p:cNvGrpSpPr/>
          <p:nvPr/>
        </p:nvGrpSpPr>
        <p:grpSpPr>
          <a:xfrm>
            <a:off x="2756848" y="1649442"/>
            <a:ext cx="12639779" cy="6082731"/>
            <a:chOff x="0" y="0"/>
            <a:chExt cx="4115917" cy="1980732"/>
          </a:xfrm>
        </p:grpSpPr>
        <p:sp>
          <p:nvSpPr>
            <p:cNvPr id="3" name="Freeform 3"/>
            <p:cNvSpPr/>
            <p:nvPr/>
          </p:nvSpPr>
          <p:spPr>
            <a:xfrm>
              <a:off x="0" y="0"/>
              <a:ext cx="4115917" cy="1980732"/>
            </a:xfrm>
            <a:custGeom>
              <a:avLst/>
              <a:gdLst/>
              <a:ahLst/>
              <a:cxnLst/>
              <a:rect l="l" t="t" r="r" b="b"/>
              <a:pathLst>
                <a:path w="4115917" h="1980732">
                  <a:moveTo>
                    <a:pt x="3877792" y="0"/>
                  </a:moveTo>
                  <a:lnTo>
                    <a:pt x="4115917" y="238125"/>
                  </a:lnTo>
                  <a:lnTo>
                    <a:pt x="4115917" y="1742607"/>
                  </a:lnTo>
                  <a:lnTo>
                    <a:pt x="3877792" y="1980732"/>
                  </a:lnTo>
                  <a:lnTo>
                    <a:pt x="238125" y="1980732"/>
                  </a:lnTo>
                  <a:lnTo>
                    <a:pt x="0" y="1742607"/>
                  </a:lnTo>
                  <a:lnTo>
                    <a:pt x="0" y="238125"/>
                  </a:lnTo>
                  <a:lnTo>
                    <a:pt x="238125" y="0"/>
                  </a:lnTo>
                  <a:lnTo>
                    <a:pt x="3877792" y="0"/>
                  </a:lnTo>
                  <a:close/>
                </a:path>
              </a:pathLst>
            </a:custGeom>
            <a:solidFill>
              <a:srgbClr val="DE6739"/>
            </a:solidFill>
            <a:ln w="38100" cap="sq">
              <a:solidFill>
                <a:srgbClr val="DE6739"/>
              </a:solidFill>
              <a:prstDash val="solid"/>
              <a:miter/>
            </a:ln>
          </p:spPr>
          <p:txBody>
            <a:bodyPr/>
            <a:lstStyle/>
            <a:p>
              <a:endParaRPr lang="en-IN"/>
            </a:p>
          </p:txBody>
        </p:sp>
        <p:sp>
          <p:nvSpPr>
            <p:cNvPr id="4" name="TextBox 4"/>
            <p:cNvSpPr txBox="1"/>
            <p:nvPr/>
          </p:nvSpPr>
          <p:spPr>
            <a:xfrm>
              <a:off x="63500" y="15875"/>
              <a:ext cx="3988917" cy="1901357"/>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13103817" y="1081956"/>
            <a:ext cx="4166828" cy="1339719"/>
            <a:chOff x="0" y="0"/>
            <a:chExt cx="1086908" cy="349463"/>
          </a:xfrm>
        </p:grpSpPr>
        <p:sp>
          <p:nvSpPr>
            <p:cNvPr id="6" name="Freeform 6"/>
            <p:cNvSpPr/>
            <p:nvPr/>
          </p:nvSpPr>
          <p:spPr>
            <a:xfrm>
              <a:off x="0" y="0"/>
              <a:ext cx="1086908" cy="349463"/>
            </a:xfrm>
            <a:custGeom>
              <a:avLst/>
              <a:gdLst/>
              <a:ahLst/>
              <a:cxnLst/>
              <a:rect l="l" t="t" r="r" b="b"/>
              <a:pathLst>
                <a:path w="1086908" h="349463">
                  <a:moveTo>
                    <a:pt x="174731" y="0"/>
                  </a:moveTo>
                  <a:lnTo>
                    <a:pt x="912177" y="0"/>
                  </a:lnTo>
                  <a:cubicBezTo>
                    <a:pt x="958518" y="0"/>
                    <a:pt x="1002962" y="18409"/>
                    <a:pt x="1035730" y="51178"/>
                  </a:cubicBezTo>
                  <a:cubicBezTo>
                    <a:pt x="1068499" y="83946"/>
                    <a:pt x="1086908" y="128390"/>
                    <a:pt x="1086908" y="174731"/>
                  </a:cubicBezTo>
                  <a:lnTo>
                    <a:pt x="1086908" y="174731"/>
                  </a:lnTo>
                  <a:cubicBezTo>
                    <a:pt x="1086908" y="271233"/>
                    <a:pt x="1008678" y="349463"/>
                    <a:pt x="912177" y="349463"/>
                  </a:cubicBezTo>
                  <a:lnTo>
                    <a:pt x="174731" y="349463"/>
                  </a:lnTo>
                  <a:cubicBezTo>
                    <a:pt x="128390" y="349463"/>
                    <a:pt x="83946" y="331054"/>
                    <a:pt x="51178" y="298285"/>
                  </a:cubicBezTo>
                  <a:cubicBezTo>
                    <a:pt x="18409" y="265517"/>
                    <a:pt x="0" y="221073"/>
                    <a:pt x="0" y="174731"/>
                  </a:cubicBezTo>
                  <a:lnTo>
                    <a:pt x="0" y="174731"/>
                  </a:lnTo>
                  <a:cubicBezTo>
                    <a:pt x="0" y="128390"/>
                    <a:pt x="18409" y="83946"/>
                    <a:pt x="51178" y="51178"/>
                  </a:cubicBezTo>
                  <a:cubicBezTo>
                    <a:pt x="83946" y="18409"/>
                    <a:pt x="128390" y="0"/>
                    <a:pt x="174731" y="0"/>
                  </a:cubicBezTo>
                  <a:close/>
                </a:path>
              </a:pathLst>
            </a:custGeom>
            <a:solidFill>
              <a:srgbClr val="EFEFED"/>
            </a:solidFill>
            <a:ln cap="rnd">
              <a:noFill/>
              <a:prstDash val="solid"/>
              <a:round/>
            </a:ln>
          </p:spPr>
          <p:txBody>
            <a:bodyPr/>
            <a:lstStyle/>
            <a:p>
              <a:endParaRPr lang="en-IN"/>
            </a:p>
          </p:txBody>
        </p:sp>
        <p:sp>
          <p:nvSpPr>
            <p:cNvPr id="7" name="TextBox 7"/>
            <p:cNvSpPr txBox="1"/>
            <p:nvPr/>
          </p:nvSpPr>
          <p:spPr>
            <a:xfrm>
              <a:off x="0" y="-47625"/>
              <a:ext cx="1086908" cy="397088"/>
            </a:xfrm>
            <a:prstGeom prst="rect">
              <a:avLst/>
            </a:prstGeom>
          </p:spPr>
          <p:txBody>
            <a:bodyPr lIns="50800" tIns="50800" rIns="50800" bIns="50800" rtlCol="0" anchor="ctr"/>
            <a:lstStyle/>
            <a:p>
              <a:pPr marL="0" lvl="0" indent="0" algn="ctr">
                <a:lnSpc>
                  <a:spcPts val="2380"/>
                </a:lnSpc>
                <a:spcBef>
                  <a:spcPct val="0"/>
                </a:spcBef>
              </a:pPr>
              <a:endParaRPr/>
            </a:p>
          </p:txBody>
        </p:sp>
      </p:grpSp>
      <p:sp>
        <p:nvSpPr>
          <p:cNvPr id="8" name="Freeform 8"/>
          <p:cNvSpPr/>
          <p:nvPr/>
        </p:nvSpPr>
        <p:spPr>
          <a:xfrm>
            <a:off x="13243101" y="1196855"/>
            <a:ext cx="3888259" cy="1109921"/>
          </a:xfrm>
          <a:custGeom>
            <a:avLst/>
            <a:gdLst/>
            <a:ahLst/>
            <a:cxnLst/>
            <a:rect l="l" t="t" r="r" b="b"/>
            <a:pathLst>
              <a:path w="3888259" h="1109921">
                <a:moveTo>
                  <a:pt x="0" y="0"/>
                </a:moveTo>
                <a:lnTo>
                  <a:pt x="3888259" y="0"/>
                </a:lnTo>
                <a:lnTo>
                  <a:pt x="3888259" y="1109921"/>
                </a:lnTo>
                <a:lnTo>
                  <a:pt x="0" y="1109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TextBox 10"/>
          <p:cNvSpPr txBox="1"/>
          <p:nvPr/>
        </p:nvSpPr>
        <p:spPr>
          <a:xfrm>
            <a:off x="4349932" y="2334333"/>
            <a:ext cx="10280468" cy="3539430"/>
          </a:xfrm>
          <a:prstGeom prst="rect">
            <a:avLst/>
          </a:prstGeom>
        </p:spPr>
        <p:txBody>
          <a:bodyPr wrap="square" lIns="0" tIns="0" rIns="0" bIns="0" rtlCol="0" anchor="t">
            <a:spAutoFit/>
          </a:bodyPr>
          <a:lstStyle/>
          <a:p>
            <a:pPr marL="0" lvl="0" indent="0" algn="ctr">
              <a:lnSpc>
                <a:spcPts val="13756"/>
              </a:lnSpc>
            </a:pPr>
            <a:r>
              <a:rPr lang="en-US" sz="11757" u="none" strike="noStrike" dirty="0">
                <a:solidFill>
                  <a:srgbClr val="EFEFED"/>
                </a:solidFill>
                <a:latin typeface="Brice SemiExpanded Extra-Light"/>
                <a:ea typeface="Brice SemiExpanded Extra-Light"/>
                <a:cs typeface="Brice SemiExpanded Extra-Light"/>
                <a:sym typeface="Brice SemiExpanded Extra-Light"/>
              </a:rPr>
              <a:t>AI Resume Analyzer</a:t>
            </a:r>
          </a:p>
        </p:txBody>
      </p:sp>
      <p:sp>
        <p:nvSpPr>
          <p:cNvPr id="11" name="TextBox 11"/>
          <p:cNvSpPr txBox="1"/>
          <p:nvPr/>
        </p:nvSpPr>
        <p:spPr>
          <a:xfrm>
            <a:off x="2756848" y="8289577"/>
            <a:ext cx="12639779" cy="528991"/>
          </a:xfrm>
          <a:prstGeom prst="rect">
            <a:avLst/>
          </a:prstGeom>
        </p:spPr>
        <p:txBody>
          <a:bodyPr wrap="square" lIns="0" tIns="0" rIns="0" bIns="0" rtlCol="0" anchor="t">
            <a:spAutoFit/>
          </a:bodyPr>
          <a:lstStyle/>
          <a:p>
            <a:pPr marL="0" lvl="0" indent="0" algn="ctr">
              <a:lnSpc>
                <a:spcPts val="4399"/>
              </a:lnSpc>
              <a:spcBef>
                <a:spcPct val="0"/>
              </a:spcBef>
            </a:pPr>
            <a:r>
              <a:rPr lang="en-IN" sz="2749" dirty="0">
                <a:solidFill>
                  <a:srgbClr val="DE6739"/>
                </a:solidFill>
                <a:latin typeface="Klein"/>
                <a:ea typeface="Klein"/>
                <a:cs typeface="Klein"/>
                <a:sym typeface="Klein"/>
              </a:rPr>
              <a:t>A Guide to Strategic Resume Enhancement and Targeted Job Discovery</a:t>
            </a:r>
            <a:endParaRPr lang="en-US" sz="2749" dirty="0">
              <a:solidFill>
                <a:srgbClr val="DE6739"/>
              </a:solidFill>
              <a:latin typeface="Klein"/>
              <a:ea typeface="Klein"/>
              <a:cs typeface="Klein"/>
              <a:sym typeface="Klein"/>
            </a:endParaRPr>
          </a:p>
        </p:txBody>
      </p:sp>
      <p:sp>
        <p:nvSpPr>
          <p:cNvPr id="12" name="TextBox 12"/>
          <p:cNvSpPr txBox="1"/>
          <p:nvPr/>
        </p:nvSpPr>
        <p:spPr>
          <a:xfrm>
            <a:off x="13574759" y="1523552"/>
            <a:ext cx="2465377" cy="405374"/>
          </a:xfrm>
          <a:prstGeom prst="rect">
            <a:avLst/>
          </a:prstGeom>
        </p:spPr>
        <p:txBody>
          <a:bodyPr lIns="0" tIns="0" rIns="0" bIns="0" rtlCol="0" anchor="t">
            <a:spAutoFit/>
          </a:bodyPr>
          <a:lstStyle/>
          <a:p>
            <a:pPr marL="0" lvl="0" indent="0" algn="ctr">
              <a:lnSpc>
                <a:spcPts val="3257"/>
              </a:lnSpc>
              <a:spcBef>
                <a:spcPct val="0"/>
              </a:spcBef>
            </a:pPr>
            <a:r>
              <a:rPr lang="en-US" sz="2035" b="1" spc="270" dirty="0">
                <a:solidFill>
                  <a:srgbClr val="EFEFED"/>
                </a:solidFill>
                <a:latin typeface="Klein Bold"/>
                <a:ea typeface="Klein Bold"/>
                <a:cs typeface="Klein Bold"/>
                <a:sym typeface="Klein Bold"/>
              </a:rPr>
              <a:t>05 / 06 / 2025</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79E16-ECC0-4162-55FA-0827EB09B881}"/>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301DCE4-B087-7480-A05E-E21241487027}"/>
              </a:ext>
            </a:extLst>
          </p:cNvPr>
          <p:cNvSpPr txBox="1"/>
          <p:nvPr/>
        </p:nvSpPr>
        <p:spPr>
          <a:xfrm>
            <a:off x="1028700" y="179448"/>
            <a:ext cx="16230600" cy="1192634"/>
          </a:xfrm>
          <a:prstGeom prst="rect">
            <a:avLst/>
          </a:prstGeom>
        </p:spPr>
        <p:txBody>
          <a:bodyPr lIns="0" tIns="0" rIns="0" bIns="0" rtlCol="0" anchor="t">
            <a:spAutoFit/>
          </a:bodyPr>
          <a:lstStyle/>
          <a:p>
            <a:pPr algn="ctr">
              <a:lnSpc>
                <a:spcPts val="12427"/>
              </a:lnSpc>
            </a:pPr>
            <a:r>
              <a:rPr lang="en-US" sz="7200">
                <a:solidFill>
                  <a:srgbClr val="DE6739"/>
                </a:solidFill>
                <a:latin typeface="Brice SemiExpanded Extra-Light"/>
              </a:rPr>
              <a:t>STREAMLIT PROCESS FLOW</a:t>
            </a:r>
          </a:p>
        </p:txBody>
      </p:sp>
      <p:sp>
        <p:nvSpPr>
          <p:cNvPr id="50" name="TextBox 49">
            <a:extLst>
              <a:ext uri="{FF2B5EF4-FFF2-40B4-BE49-F238E27FC236}">
                <a16:creationId xmlns:a16="http://schemas.microsoft.com/office/drawing/2014/main" id="{41A82737-FA69-D39F-6F35-DC374604354D}"/>
              </a:ext>
            </a:extLst>
          </p:cNvPr>
          <p:cNvSpPr txBox="1"/>
          <p:nvPr/>
        </p:nvSpPr>
        <p:spPr>
          <a:xfrm>
            <a:off x="11506200" y="3238500"/>
            <a:ext cx="66294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6">
                    <a:lumMod val="76000"/>
                  </a:schemeClr>
                </a:solidFill>
                <a:latin typeface="Klein"/>
              </a:rPr>
              <a:t>2. Chunking</a:t>
            </a:r>
          </a:p>
          <a:p>
            <a:endParaRPr lang="en-US" sz="2400" b="1" dirty="0">
              <a:solidFill>
                <a:schemeClr val="accent6">
                  <a:lumMod val="76000"/>
                </a:schemeClr>
              </a:solidFill>
              <a:latin typeface="Klein"/>
            </a:endParaRPr>
          </a:p>
          <a:p>
            <a:pPr marL="342900" indent="-342900">
              <a:buFont typeface="Arial" panose="020B0604020202020204" pitchFamily="34" charset="0"/>
              <a:buChar char="•"/>
            </a:pPr>
            <a:r>
              <a:rPr lang="en-IN" sz="2400" dirty="0">
                <a:latin typeface="Klein"/>
                <a:ea typeface="Calibri"/>
                <a:cs typeface="Calibri"/>
              </a:rPr>
              <a:t>In our case, the LLM is the brain behind the resume </a:t>
            </a:r>
            <a:r>
              <a:rPr lang="en-IN" sz="2400" dirty="0" err="1">
                <a:latin typeface="Klein"/>
                <a:ea typeface="Calibri"/>
                <a:cs typeface="Calibri"/>
              </a:rPr>
              <a:t>analyzer</a:t>
            </a:r>
            <a:r>
              <a:rPr lang="en-IN" sz="2400" dirty="0">
                <a:latin typeface="Klein"/>
                <a:ea typeface="Calibri"/>
                <a:cs typeface="Calibri"/>
              </a:rPr>
              <a:t>.​</a:t>
            </a:r>
          </a:p>
          <a:p>
            <a:pPr marL="342900" indent="-342900">
              <a:buFont typeface="Arial" panose="020B0604020202020204" pitchFamily="34" charset="0"/>
              <a:buChar char="•"/>
            </a:pPr>
            <a:r>
              <a:rPr lang="en-IN" sz="2400" dirty="0">
                <a:latin typeface="Klein"/>
                <a:ea typeface="Calibri"/>
                <a:cs typeface="Calibri"/>
              </a:rPr>
              <a:t>We integrated ChatGPT Turbo 3.5 LLM using </a:t>
            </a:r>
            <a:r>
              <a:rPr lang="en-IN" sz="2400" dirty="0" err="1">
                <a:latin typeface="Klein"/>
                <a:ea typeface="Calibri"/>
                <a:cs typeface="Calibri"/>
              </a:rPr>
              <a:t>LangChain’s</a:t>
            </a:r>
            <a:r>
              <a:rPr lang="en-IN" sz="2400" dirty="0">
                <a:latin typeface="Klein"/>
                <a:ea typeface="Calibri"/>
                <a:cs typeface="Calibri"/>
              </a:rPr>
              <a:t> </a:t>
            </a:r>
            <a:r>
              <a:rPr lang="en-IN" sz="2400" dirty="0" err="1">
                <a:latin typeface="Klein"/>
                <a:ea typeface="Calibri"/>
                <a:cs typeface="Calibri"/>
              </a:rPr>
              <a:t>ChatOpenAI</a:t>
            </a:r>
            <a:r>
              <a:rPr lang="en-IN" sz="2400" dirty="0">
                <a:latin typeface="Klein"/>
                <a:ea typeface="Calibri"/>
                <a:cs typeface="Calibri"/>
              </a:rPr>
              <a:t>.</a:t>
            </a:r>
          </a:p>
        </p:txBody>
      </p:sp>
      <p:pic>
        <p:nvPicPr>
          <p:cNvPr id="2" name="Picture 1" descr="A screenshot of a computer&#10;&#10;AI-generated content may be incorrect.">
            <a:extLst>
              <a:ext uri="{FF2B5EF4-FFF2-40B4-BE49-F238E27FC236}">
                <a16:creationId xmlns:a16="http://schemas.microsoft.com/office/drawing/2014/main" id="{700D6D98-F75B-15A8-5580-91E7ECD1FC14}"/>
              </a:ext>
            </a:extLst>
          </p:cNvPr>
          <p:cNvPicPr>
            <a:picLocks noChangeAspect="1"/>
          </p:cNvPicPr>
          <p:nvPr/>
        </p:nvPicPr>
        <p:blipFill>
          <a:blip r:embed="rId2"/>
          <a:stretch>
            <a:fillRect/>
          </a:stretch>
        </p:blipFill>
        <p:spPr>
          <a:xfrm>
            <a:off x="840154" y="2210288"/>
            <a:ext cx="10482385" cy="6511193"/>
          </a:xfrm>
          <a:prstGeom prst="rect">
            <a:avLst/>
          </a:prstGeom>
        </p:spPr>
      </p:pic>
    </p:spTree>
    <p:extLst>
      <p:ext uri="{BB962C8B-B14F-4D97-AF65-F5344CB8AC3E}">
        <p14:creationId xmlns:p14="http://schemas.microsoft.com/office/powerpoint/2010/main" val="2251571978"/>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2B691-BC27-41DD-253A-FDDA6D653FEE}"/>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E8741EFE-8FBF-F6E1-2331-848EE4DF6152}"/>
              </a:ext>
            </a:extLst>
          </p:cNvPr>
          <p:cNvSpPr txBox="1"/>
          <p:nvPr/>
        </p:nvSpPr>
        <p:spPr>
          <a:xfrm>
            <a:off x="1028700" y="179448"/>
            <a:ext cx="16230600" cy="1192634"/>
          </a:xfrm>
          <a:prstGeom prst="rect">
            <a:avLst/>
          </a:prstGeom>
        </p:spPr>
        <p:txBody>
          <a:bodyPr lIns="0" tIns="0" rIns="0" bIns="0" rtlCol="0" anchor="t">
            <a:spAutoFit/>
          </a:bodyPr>
          <a:lstStyle/>
          <a:p>
            <a:pPr algn="ctr">
              <a:lnSpc>
                <a:spcPts val="12427"/>
              </a:lnSpc>
            </a:pPr>
            <a:r>
              <a:rPr lang="en-US" sz="7200" dirty="0">
                <a:solidFill>
                  <a:srgbClr val="DE6739"/>
                </a:solidFill>
                <a:latin typeface="Brice SemiExpanded Extra-Light"/>
              </a:rPr>
              <a:t>STREAMLIT PROCESS FLOW</a:t>
            </a:r>
          </a:p>
        </p:txBody>
      </p:sp>
      <p:sp>
        <p:nvSpPr>
          <p:cNvPr id="51" name="TextBox 50">
            <a:extLst>
              <a:ext uri="{FF2B5EF4-FFF2-40B4-BE49-F238E27FC236}">
                <a16:creationId xmlns:a16="http://schemas.microsoft.com/office/drawing/2014/main" id="{1E5BA6F6-9C4D-9177-DFA6-21546D3F54DE}"/>
              </a:ext>
            </a:extLst>
          </p:cNvPr>
          <p:cNvSpPr txBox="1"/>
          <p:nvPr/>
        </p:nvSpPr>
        <p:spPr>
          <a:xfrm>
            <a:off x="533401" y="2412023"/>
            <a:ext cx="63246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6">
                    <a:lumMod val="76000"/>
                  </a:schemeClr>
                </a:solidFill>
                <a:latin typeface="Klein"/>
              </a:rPr>
              <a:t>3. AI-Powered Resume Analysis</a:t>
            </a:r>
          </a:p>
          <a:p>
            <a:pPr marL="342900" indent="-342900">
              <a:buFont typeface="Arial" panose="020B0604020202020204" pitchFamily="34" charset="0"/>
              <a:buChar char="•"/>
            </a:pPr>
            <a:r>
              <a:rPr lang="en-IN" sz="2400" dirty="0">
                <a:latin typeface="Klein"/>
                <a:ea typeface="Calibri"/>
                <a:cs typeface="Calibri"/>
              </a:rPr>
              <a:t>Used embeddings from </a:t>
            </a:r>
            <a:r>
              <a:rPr lang="en-IN" sz="2400" dirty="0" err="1">
                <a:latin typeface="Klein"/>
                <a:ea typeface="Calibri"/>
                <a:cs typeface="Calibri"/>
              </a:rPr>
              <a:t>OpenAIEmbeddings</a:t>
            </a:r>
            <a:r>
              <a:rPr lang="en-IN" sz="2400" dirty="0">
                <a:latin typeface="Klein"/>
                <a:ea typeface="Calibri"/>
                <a:cs typeface="Calibri"/>
              </a:rPr>
              <a:t> to bring out semantic </a:t>
            </a:r>
            <a:r>
              <a:rPr lang="en-IN" sz="2400">
                <a:latin typeface="Klein"/>
                <a:ea typeface="Calibri"/>
                <a:cs typeface="Calibri"/>
              </a:rPr>
              <a:t>understanding like score </a:t>
            </a:r>
            <a:r>
              <a:rPr lang="en-IN" sz="2400" dirty="0">
                <a:latin typeface="Klein"/>
                <a:ea typeface="Calibri"/>
                <a:cs typeface="Calibri"/>
              </a:rPr>
              <a:t>the resume </a:t>
            </a:r>
            <a:r>
              <a:rPr lang="en-IN" sz="2400">
                <a:latin typeface="Klein"/>
                <a:ea typeface="Calibri"/>
                <a:cs typeface="Calibri"/>
              </a:rPr>
              <a:t>with a summary and top fixes and also Suggest suitable job roles by matching resume content with role expectations.</a:t>
            </a:r>
            <a:endParaRPr lang="en-US" sz="2400" dirty="0">
              <a:latin typeface="Klein"/>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C1D4C658-9A39-DDCA-1E7C-C291CDF4C46F}"/>
              </a:ext>
            </a:extLst>
          </p:cNvPr>
          <p:cNvPicPr>
            <a:picLocks noChangeAspect="1"/>
          </p:cNvPicPr>
          <p:nvPr/>
        </p:nvPicPr>
        <p:blipFill>
          <a:blip r:embed="rId2"/>
          <a:stretch>
            <a:fillRect/>
          </a:stretch>
        </p:blipFill>
        <p:spPr>
          <a:xfrm>
            <a:off x="6984998" y="2062650"/>
            <a:ext cx="10951310" cy="7334007"/>
          </a:xfrm>
          <a:prstGeom prst="rect">
            <a:avLst/>
          </a:prstGeom>
        </p:spPr>
      </p:pic>
    </p:spTree>
    <p:extLst>
      <p:ext uri="{BB962C8B-B14F-4D97-AF65-F5344CB8AC3E}">
        <p14:creationId xmlns:p14="http://schemas.microsoft.com/office/powerpoint/2010/main" val="810823098"/>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3" name="TextBox 3"/>
          <p:cNvSpPr txBox="1"/>
          <p:nvPr/>
        </p:nvSpPr>
        <p:spPr>
          <a:xfrm>
            <a:off x="873795" y="4427335"/>
            <a:ext cx="2688890" cy="403957"/>
          </a:xfrm>
          <a:prstGeom prst="rect">
            <a:avLst/>
          </a:prstGeom>
        </p:spPr>
        <p:txBody>
          <a:bodyPr lIns="0" tIns="0" rIns="0" bIns="0" rtlCol="0" anchor="t">
            <a:spAutoFit/>
          </a:bodyPr>
          <a:lstStyle/>
          <a:p>
            <a:pPr marL="0" lvl="0" indent="0" algn="ctr">
              <a:lnSpc>
                <a:spcPts val="2800"/>
              </a:lnSpc>
              <a:spcBef>
                <a:spcPct val="0"/>
              </a:spcBef>
            </a:pPr>
            <a:r>
              <a:rPr lang="en-US" sz="3500" b="1" dirty="0">
                <a:latin typeface="Klein Bold"/>
                <a:ea typeface="Klein Bold"/>
                <a:cs typeface="Klein Bold"/>
                <a:sym typeface="Klein Bold"/>
              </a:rPr>
              <a:t>Excellent</a:t>
            </a:r>
            <a:endParaRPr lang="en-US" sz="3500" b="1" u="none" strike="noStrike" dirty="0">
              <a:latin typeface="Klein Bold"/>
              <a:ea typeface="Klein Bold"/>
              <a:cs typeface="Klein Bold"/>
              <a:sym typeface="Klein Bold"/>
            </a:endParaRPr>
          </a:p>
        </p:txBody>
      </p:sp>
      <p:sp>
        <p:nvSpPr>
          <p:cNvPr id="4" name="TextBox 4"/>
          <p:cNvSpPr txBox="1"/>
          <p:nvPr/>
        </p:nvSpPr>
        <p:spPr>
          <a:xfrm>
            <a:off x="457200" y="4968732"/>
            <a:ext cx="3657600" cy="1192634"/>
          </a:xfrm>
          <a:prstGeom prst="rect">
            <a:avLst/>
          </a:prstGeom>
        </p:spPr>
        <p:txBody>
          <a:bodyPr wrap="square" lIns="0" tIns="0" rIns="0" bIns="0" rtlCol="0" anchor="t">
            <a:spAutoFit/>
          </a:bodyPr>
          <a:lstStyle/>
          <a:p>
            <a:pPr marL="0" lvl="0" indent="0" algn="ctr">
              <a:lnSpc>
                <a:spcPts val="12407"/>
              </a:lnSpc>
              <a:spcBef>
                <a:spcPct val="0"/>
              </a:spcBef>
            </a:pPr>
            <a:r>
              <a:rPr lang="en-US" sz="6500" dirty="0">
                <a:solidFill>
                  <a:schemeClr val="accent6">
                    <a:lumMod val="75000"/>
                  </a:schemeClr>
                </a:solidFill>
                <a:latin typeface="Brice SemiExpanded Extra-Light"/>
                <a:ea typeface="Brice SemiExpanded Extra-Light"/>
                <a:cs typeface="Brice SemiExpanded Extra-Light"/>
                <a:sym typeface="Brice SemiExpanded Extra-Light"/>
              </a:rPr>
              <a:t>90-100</a:t>
            </a:r>
            <a:endParaRPr lang="en-US" sz="6500" u="none" strike="noStrike" dirty="0">
              <a:solidFill>
                <a:schemeClr val="accent6">
                  <a:lumMod val="75000"/>
                </a:schemeClr>
              </a:solidFill>
              <a:latin typeface="Brice SemiExpanded Extra-Light"/>
              <a:ea typeface="Brice SemiExpanded Extra-Light"/>
              <a:cs typeface="Brice SemiExpanded Extra-Light"/>
              <a:sym typeface="Brice SemiExpanded Extra-Light"/>
            </a:endParaRPr>
          </a:p>
        </p:txBody>
      </p:sp>
      <p:sp>
        <p:nvSpPr>
          <p:cNvPr id="6" name="TextBox 6"/>
          <p:cNvSpPr txBox="1"/>
          <p:nvPr/>
        </p:nvSpPr>
        <p:spPr>
          <a:xfrm>
            <a:off x="5721991" y="4419311"/>
            <a:ext cx="2688890" cy="403957"/>
          </a:xfrm>
          <a:prstGeom prst="rect">
            <a:avLst/>
          </a:prstGeom>
        </p:spPr>
        <p:txBody>
          <a:bodyPr lIns="0" tIns="0" rIns="0" bIns="0" rtlCol="0" anchor="t">
            <a:spAutoFit/>
          </a:bodyPr>
          <a:lstStyle/>
          <a:p>
            <a:pPr marL="0" lvl="0" indent="0" algn="ctr">
              <a:lnSpc>
                <a:spcPts val="2800"/>
              </a:lnSpc>
              <a:spcBef>
                <a:spcPct val="0"/>
              </a:spcBef>
            </a:pPr>
            <a:r>
              <a:rPr lang="en-US" sz="3500" b="1" u="none" strike="noStrike" dirty="0">
                <a:latin typeface="Klein Bold"/>
                <a:ea typeface="Klein Bold"/>
                <a:cs typeface="Klein Bold"/>
                <a:sym typeface="Klein Bold"/>
              </a:rPr>
              <a:t>Great</a:t>
            </a:r>
          </a:p>
        </p:txBody>
      </p:sp>
      <p:sp>
        <p:nvSpPr>
          <p:cNvPr id="7" name="TextBox 7"/>
          <p:cNvSpPr txBox="1"/>
          <p:nvPr/>
        </p:nvSpPr>
        <p:spPr>
          <a:xfrm>
            <a:off x="5472445" y="4969716"/>
            <a:ext cx="3187983" cy="1192634"/>
          </a:xfrm>
          <a:prstGeom prst="rect">
            <a:avLst/>
          </a:prstGeom>
        </p:spPr>
        <p:txBody>
          <a:bodyPr wrap="square" lIns="0" tIns="0" rIns="0" bIns="0" rtlCol="0" anchor="t">
            <a:spAutoFit/>
          </a:bodyPr>
          <a:lstStyle/>
          <a:p>
            <a:pPr marL="0" lvl="0" indent="0" algn="ctr">
              <a:lnSpc>
                <a:spcPts val="12407"/>
              </a:lnSpc>
              <a:spcBef>
                <a:spcPct val="0"/>
              </a:spcBef>
            </a:pPr>
            <a:r>
              <a:rPr lang="en-US" sz="6500" u="none" strike="noStrike" dirty="0">
                <a:solidFill>
                  <a:schemeClr val="accent6">
                    <a:lumMod val="75000"/>
                  </a:schemeClr>
                </a:solidFill>
                <a:latin typeface="Brice SemiExpanded Extra-Light"/>
                <a:ea typeface="Brice SemiExpanded Extra-Light"/>
                <a:cs typeface="Brice SemiExpanded Extra-Light"/>
                <a:sym typeface="Brice SemiExpanded Extra-Light"/>
              </a:rPr>
              <a:t>75-89</a:t>
            </a:r>
          </a:p>
        </p:txBody>
      </p:sp>
      <p:sp>
        <p:nvSpPr>
          <p:cNvPr id="9" name="TextBox 9"/>
          <p:cNvSpPr txBox="1"/>
          <p:nvPr/>
        </p:nvSpPr>
        <p:spPr>
          <a:xfrm>
            <a:off x="10539707" y="4427336"/>
            <a:ext cx="2688890" cy="403957"/>
          </a:xfrm>
          <a:prstGeom prst="rect">
            <a:avLst/>
          </a:prstGeom>
        </p:spPr>
        <p:txBody>
          <a:bodyPr lIns="0" tIns="0" rIns="0" bIns="0" rtlCol="0" anchor="t">
            <a:spAutoFit/>
          </a:bodyPr>
          <a:lstStyle/>
          <a:p>
            <a:pPr marL="0" lvl="0" indent="0" algn="ctr">
              <a:lnSpc>
                <a:spcPts val="2800"/>
              </a:lnSpc>
              <a:spcBef>
                <a:spcPct val="0"/>
              </a:spcBef>
            </a:pPr>
            <a:r>
              <a:rPr lang="en-US" sz="3500" b="1" u="none" strike="noStrike" dirty="0">
                <a:latin typeface="Klein Bold"/>
                <a:ea typeface="Klein Bold"/>
                <a:cs typeface="Klein Bold"/>
                <a:sym typeface="Klein Bold"/>
              </a:rPr>
              <a:t>Good</a:t>
            </a:r>
          </a:p>
        </p:txBody>
      </p:sp>
      <p:sp>
        <p:nvSpPr>
          <p:cNvPr id="10" name="TextBox 10"/>
          <p:cNvSpPr txBox="1"/>
          <p:nvPr/>
        </p:nvSpPr>
        <p:spPr>
          <a:xfrm>
            <a:off x="10018073" y="4921998"/>
            <a:ext cx="3732159" cy="1192634"/>
          </a:xfrm>
          <a:prstGeom prst="rect">
            <a:avLst/>
          </a:prstGeom>
        </p:spPr>
        <p:txBody>
          <a:bodyPr wrap="square" lIns="0" tIns="0" rIns="0" bIns="0" rtlCol="0" anchor="t">
            <a:spAutoFit/>
          </a:bodyPr>
          <a:lstStyle/>
          <a:p>
            <a:pPr marL="0" lvl="0" indent="0" algn="ctr">
              <a:lnSpc>
                <a:spcPts val="12407"/>
              </a:lnSpc>
              <a:spcBef>
                <a:spcPct val="0"/>
              </a:spcBef>
            </a:pPr>
            <a:r>
              <a:rPr lang="en-US" sz="6500" dirty="0">
                <a:solidFill>
                  <a:schemeClr val="accent6">
                    <a:lumMod val="75000"/>
                  </a:schemeClr>
                </a:solidFill>
                <a:latin typeface="Brice SemiExpanded Extra-Light"/>
                <a:ea typeface="Brice SemiExpanded Extra-Light"/>
                <a:cs typeface="Brice SemiExpanded Extra-Light"/>
                <a:sym typeface="Brice SemiExpanded Extra-Light"/>
              </a:rPr>
              <a:t>60-74</a:t>
            </a:r>
            <a:endParaRPr lang="en-US" sz="6500" u="none" strike="noStrike" dirty="0">
              <a:solidFill>
                <a:schemeClr val="accent6">
                  <a:lumMod val="75000"/>
                </a:schemeClr>
              </a:solidFill>
              <a:latin typeface="Brice SemiExpanded Extra-Light"/>
              <a:ea typeface="Brice SemiExpanded Extra-Light"/>
              <a:cs typeface="Brice SemiExpanded Extra-Light"/>
              <a:sym typeface="Brice SemiExpanded Extra-Light"/>
            </a:endParaRPr>
          </a:p>
        </p:txBody>
      </p:sp>
      <p:sp>
        <p:nvSpPr>
          <p:cNvPr id="12" name="TextBox 12"/>
          <p:cNvSpPr txBox="1"/>
          <p:nvPr/>
        </p:nvSpPr>
        <p:spPr>
          <a:xfrm>
            <a:off x="13750232" y="4068264"/>
            <a:ext cx="4232968" cy="763029"/>
          </a:xfrm>
          <a:prstGeom prst="rect">
            <a:avLst/>
          </a:prstGeom>
        </p:spPr>
        <p:txBody>
          <a:bodyPr wrap="square" lIns="0" tIns="0" rIns="0" bIns="0" rtlCol="0" anchor="t">
            <a:spAutoFit/>
          </a:bodyPr>
          <a:lstStyle/>
          <a:p>
            <a:pPr marL="0" lvl="0" indent="0" algn="ctr">
              <a:lnSpc>
                <a:spcPts val="2800"/>
              </a:lnSpc>
              <a:spcBef>
                <a:spcPct val="0"/>
              </a:spcBef>
            </a:pPr>
            <a:r>
              <a:rPr lang="en-US" sz="3500" b="1" u="none" strike="noStrike" dirty="0">
                <a:latin typeface="Klein Bold"/>
                <a:ea typeface="Klein Bold"/>
                <a:cs typeface="Klein Bold"/>
                <a:sym typeface="Klein Bold"/>
              </a:rPr>
              <a:t>Needs Improvement</a:t>
            </a:r>
          </a:p>
        </p:txBody>
      </p:sp>
      <p:sp>
        <p:nvSpPr>
          <p:cNvPr id="13" name="TextBox 13"/>
          <p:cNvSpPr txBox="1"/>
          <p:nvPr/>
        </p:nvSpPr>
        <p:spPr>
          <a:xfrm>
            <a:off x="14624083" y="4968732"/>
            <a:ext cx="2485266" cy="1192634"/>
          </a:xfrm>
          <a:prstGeom prst="rect">
            <a:avLst/>
          </a:prstGeom>
        </p:spPr>
        <p:txBody>
          <a:bodyPr wrap="square" lIns="0" tIns="0" rIns="0" bIns="0" rtlCol="0" anchor="t">
            <a:spAutoFit/>
          </a:bodyPr>
          <a:lstStyle/>
          <a:p>
            <a:pPr marL="0" lvl="0" indent="0" algn="ctr">
              <a:lnSpc>
                <a:spcPts val="12407"/>
              </a:lnSpc>
              <a:spcBef>
                <a:spcPct val="0"/>
              </a:spcBef>
            </a:pPr>
            <a:r>
              <a:rPr lang="en-US" sz="6500" dirty="0">
                <a:solidFill>
                  <a:schemeClr val="accent6">
                    <a:lumMod val="75000"/>
                  </a:schemeClr>
                </a:solidFill>
                <a:latin typeface="Brice SemiExpanded Extra-Light"/>
                <a:ea typeface="Brice SemiExpanded Extra-Light"/>
                <a:cs typeface="Brice SemiExpanded Extra-Light"/>
                <a:sym typeface="Brice SemiExpanded Extra-Light"/>
              </a:rPr>
              <a:t>&lt;60</a:t>
            </a:r>
            <a:endParaRPr lang="en-US" sz="6500" u="none" strike="noStrike" dirty="0">
              <a:solidFill>
                <a:schemeClr val="accent6">
                  <a:lumMod val="75000"/>
                </a:schemeClr>
              </a:solidFill>
              <a:latin typeface="Brice SemiExpanded Extra-Light"/>
              <a:ea typeface="Brice SemiExpanded Extra-Light"/>
              <a:cs typeface="Brice SemiExpanded Extra-Light"/>
              <a:sym typeface="Brice SemiExpanded Extra-Light"/>
            </a:endParaRPr>
          </a:p>
        </p:txBody>
      </p:sp>
      <p:sp>
        <p:nvSpPr>
          <p:cNvPr id="17" name="TextBox 17"/>
          <p:cNvSpPr txBox="1"/>
          <p:nvPr/>
        </p:nvSpPr>
        <p:spPr>
          <a:xfrm>
            <a:off x="1994109" y="723900"/>
            <a:ext cx="13346577" cy="1192634"/>
          </a:xfrm>
          <a:prstGeom prst="rect">
            <a:avLst/>
          </a:prstGeom>
        </p:spPr>
        <p:txBody>
          <a:bodyPr wrap="square" lIns="0" tIns="0" rIns="0" bIns="0" rtlCol="0" anchor="t">
            <a:spAutoFit/>
          </a:bodyPr>
          <a:lstStyle/>
          <a:p>
            <a:pPr marL="0" lvl="0" indent="0" algn="ctr">
              <a:lnSpc>
                <a:spcPts val="12407"/>
              </a:lnSpc>
              <a:spcBef>
                <a:spcPct val="0"/>
              </a:spcBef>
            </a:pPr>
            <a:r>
              <a:rPr lang="en-US" sz="8799" dirty="0">
                <a:solidFill>
                  <a:srgbClr val="DE6739"/>
                </a:solidFill>
                <a:latin typeface="Brice SemiExpanded Extra-Light"/>
                <a:ea typeface="Brice SemiExpanded Extra-Light"/>
                <a:cs typeface="Brice SemiExpanded Extra-Light"/>
                <a:sym typeface="Brice SemiExpanded Extra-Light"/>
              </a:rPr>
              <a:t>RESUME SCORING</a:t>
            </a:r>
            <a:endParaRPr lang="en-US" sz="8799" u="none" strike="noStrike" dirty="0">
              <a:solidFill>
                <a:srgbClr val="DE6739"/>
              </a:solidFill>
              <a:latin typeface="Brice SemiExpanded Extra-Light"/>
              <a:ea typeface="Brice SemiExpanded Extra-Light"/>
              <a:cs typeface="Brice SemiExpanded Extra-Light"/>
              <a:sym typeface="Brice SemiExpanded Extra-Light"/>
            </a:endParaRP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E6739"/>
        </a:solidFill>
        <a:effectLst/>
      </p:bgPr>
    </p:bg>
    <p:spTree>
      <p:nvGrpSpPr>
        <p:cNvPr id="1" name=""/>
        <p:cNvGrpSpPr/>
        <p:nvPr/>
      </p:nvGrpSpPr>
      <p:grpSpPr>
        <a:xfrm>
          <a:off x="0" y="0"/>
          <a:ext cx="0" cy="0"/>
          <a:chOff x="0" y="0"/>
          <a:chExt cx="0" cy="0"/>
        </a:xfrm>
      </p:grpSpPr>
      <p:grpSp>
        <p:nvGrpSpPr>
          <p:cNvPr id="2" name="Group 2"/>
          <p:cNvGrpSpPr/>
          <p:nvPr/>
        </p:nvGrpSpPr>
        <p:grpSpPr>
          <a:xfrm>
            <a:off x="-814994" y="4257949"/>
            <a:ext cx="19917988" cy="2778544"/>
            <a:chOff x="0" y="-47625"/>
            <a:chExt cx="5245890" cy="731798"/>
          </a:xfrm>
        </p:grpSpPr>
        <p:sp>
          <p:nvSpPr>
            <p:cNvPr id="3" name="Freeform 3"/>
            <p:cNvSpPr/>
            <p:nvPr/>
          </p:nvSpPr>
          <p:spPr>
            <a:xfrm>
              <a:off x="0" y="0"/>
              <a:ext cx="5245890" cy="684173"/>
            </a:xfrm>
            <a:custGeom>
              <a:avLst/>
              <a:gdLst/>
              <a:ahLst/>
              <a:cxnLst/>
              <a:rect l="l" t="t" r="r" b="b"/>
              <a:pathLst>
                <a:path w="5245890" h="684173">
                  <a:moveTo>
                    <a:pt x="0" y="0"/>
                  </a:moveTo>
                  <a:lnTo>
                    <a:pt x="5245890" y="0"/>
                  </a:lnTo>
                  <a:lnTo>
                    <a:pt x="5245890" y="684173"/>
                  </a:lnTo>
                  <a:lnTo>
                    <a:pt x="0" y="684173"/>
                  </a:lnTo>
                  <a:close/>
                </a:path>
              </a:pathLst>
            </a:custGeom>
            <a:solidFill>
              <a:srgbClr val="EFEFED"/>
            </a:solidFill>
          </p:spPr>
          <p:txBody>
            <a:bodyPr/>
            <a:lstStyle/>
            <a:p>
              <a:endParaRPr lang="en-IN"/>
            </a:p>
          </p:txBody>
        </p:sp>
        <p:sp>
          <p:nvSpPr>
            <p:cNvPr id="4" name="TextBox 4"/>
            <p:cNvSpPr txBox="1"/>
            <p:nvPr/>
          </p:nvSpPr>
          <p:spPr>
            <a:xfrm>
              <a:off x="0" y="-47625"/>
              <a:ext cx="5245890" cy="731798"/>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2661412" y="1417315"/>
            <a:ext cx="13219176" cy="2308324"/>
          </a:xfrm>
          <a:prstGeom prst="rect">
            <a:avLst/>
          </a:prstGeom>
        </p:spPr>
        <p:txBody>
          <a:bodyPr wrap="square" lIns="0" tIns="0" rIns="0" bIns="0" rtlCol="0" anchor="t">
            <a:spAutoFit/>
          </a:bodyPr>
          <a:lstStyle/>
          <a:p>
            <a:pPr algn="ctr">
              <a:lnSpc>
                <a:spcPts val="23996"/>
              </a:lnSpc>
              <a:spcBef>
                <a:spcPct val="0"/>
              </a:spcBef>
            </a:pPr>
            <a:r>
              <a:rPr lang="en-US" sz="7200" spc="3082">
                <a:solidFill>
                  <a:schemeClr val="bg1"/>
                </a:solidFill>
                <a:latin typeface="Brice SemiExpanded Extra-Light"/>
                <a:ea typeface="Brice SemiExpanded Extra-Light"/>
                <a:cs typeface="Brice SemiExpanded Extra-Light"/>
              </a:rPr>
              <a:t>PHASE - 2</a:t>
            </a:r>
            <a:endParaRPr lang="en-US" sz="7200" u="none" strike="noStrike" spc="3082">
              <a:solidFill>
                <a:schemeClr val="bg1"/>
              </a:solidFill>
              <a:latin typeface="Brice SemiExpanded Extra-Light"/>
              <a:ea typeface="Brice SemiExpanded Extra-Light"/>
              <a:cs typeface="Brice SemiExpanded Extra-Light"/>
            </a:endParaRPr>
          </a:p>
        </p:txBody>
      </p:sp>
      <p:sp>
        <p:nvSpPr>
          <p:cNvPr id="6" name="TextBox 6"/>
          <p:cNvSpPr txBox="1"/>
          <p:nvPr/>
        </p:nvSpPr>
        <p:spPr>
          <a:xfrm>
            <a:off x="0" y="4942104"/>
            <a:ext cx="18288000" cy="1442703"/>
          </a:xfrm>
          <a:prstGeom prst="rect">
            <a:avLst/>
          </a:prstGeom>
        </p:spPr>
        <p:txBody>
          <a:bodyPr lIns="0" tIns="0" rIns="0" bIns="0" rtlCol="0" anchor="t">
            <a:spAutoFit/>
          </a:bodyPr>
          <a:lstStyle/>
          <a:p>
            <a:pPr algn="ctr">
              <a:lnSpc>
                <a:spcPts val="14967"/>
              </a:lnSpc>
              <a:spcBef>
                <a:spcPct val="0"/>
              </a:spcBef>
            </a:pPr>
            <a:r>
              <a:rPr lang="en-US" sz="8800">
                <a:solidFill>
                  <a:srgbClr val="DE6739"/>
                </a:solidFill>
                <a:latin typeface="Brice SemiExpanded Extra-Light"/>
                <a:ea typeface="Brice SemiExpanded Extra-Light"/>
                <a:cs typeface="Brice SemiExpanded Extra-Light"/>
                <a:sym typeface="Brice SemiExpanded Extra-Light"/>
              </a:rPr>
              <a:t>LINKEDIN SCRAPER</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A0453D7-1A2F-9E35-18D0-072070359C3F}"/>
              </a:ext>
            </a:extLst>
          </p:cNvPr>
          <p:cNvSpPr txBox="1"/>
          <p:nvPr/>
        </p:nvSpPr>
        <p:spPr>
          <a:xfrm>
            <a:off x="0" y="0"/>
            <a:ext cx="18288000" cy="1284967"/>
          </a:xfrm>
          <a:prstGeom prst="rect">
            <a:avLst/>
          </a:prstGeom>
          <a:noFill/>
        </p:spPr>
        <p:txBody>
          <a:bodyPr wrap="square">
            <a:spAutoFit/>
          </a:bodyPr>
          <a:lstStyle/>
          <a:p>
            <a:pPr algn="ctr">
              <a:lnSpc>
                <a:spcPts val="12427"/>
              </a:lnSpc>
            </a:pPr>
            <a:r>
              <a:rPr lang="en-US" sz="7200" dirty="0">
                <a:solidFill>
                  <a:srgbClr val="DE6739"/>
                </a:solidFill>
                <a:latin typeface="Brice SemiExpanded Extra-Light"/>
              </a:rPr>
              <a:t>LINKEDIN SCRAPER</a:t>
            </a:r>
          </a:p>
        </p:txBody>
      </p:sp>
      <p:sp>
        <p:nvSpPr>
          <p:cNvPr id="4" name="TextBox 3">
            <a:extLst>
              <a:ext uri="{FF2B5EF4-FFF2-40B4-BE49-F238E27FC236}">
                <a16:creationId xmlns:a16="http://schemas.microsoft.com/office/drawing/2014/main" id="{84270A41-CC95-ED49-CF4C-DCF647365B58}"/>
              </a:ext>
            </a:extLst>
          </p:cNvPr>
          <p:cNvSpPr txBox="1"/>
          <p:nvPr/>
        </p:nvSpPr>
        <p:spPr>
          <a:xfrm>
            <a:off x="1143000" y="2324100"/>
            <a:ext cx="6248400" cy="4339650"/>
          </a:xfrm>
          <a:prstGeom prst="rect">
            <a:avLst/>
          </a:prstGeom>
          <a:noFill/>
        </p:spPr>
        <p:txBody>
          <a:bodyPr wrap="square">
            <a:spAutoFit/>
          </a:bodyPr>
          <a:lstStyle/>
          <a:p>
            <a:r>
              <a:rPr lang="en-US" sz="4000" dirty="0">
                <a:solidFill>
                  <a:schemeClr val="accent6">
                    <a:lumMod val="75000"/>
                  </a:schemeClr>
                </a:solidFill>
              </a:rPr>
              <a:t>What it does?</a:t>
            </a:r>
          </a:p>
          <a:p>
            <a:endParaRPr lang="en-US" sz="4000" dirty="0">
              <a:solidFill>
                <a:schemeClr val="accent6">
                  <a:lumMod val="75000"/>
                </a:schemeClr>
              </a:solidFill>
            </a:endParaRPr>
          </a:p>
          <a:p>
            <a:r>
              <a:rPr lang="en-US" sz="2800" dirty="0"/>
              <a:t>This module uses Selenium WebDriver to automate LinkedIn job searches, extracting real-time job links based on user-specified role and location. It integrates with the </a:t>
            </a:r>
            <a:r>
              <a:rPr lang="en-US" sz="2800" dirty="0" err="1"/>
              <a:t>Streamlit</a:t>
            </a:r>
            <a:r>
              <a:rPr lang="en-US" sz="2800" dirty="0"/>
              <a:t> app, enabling job search right after resume analysis.</a:t>
            </a:r>
          </a:p>
        </p:txBody>
      </p:sp>
      <p:pic>
        <p:nvPicPr>
          <p:cNvPr id="6" name="Picture 5">
            <a:extLst>
              <a:ext uri="{FF2B5EF4-FFF2-40B4-BE49-F238E27FC236}">
                <a16:creationId xmlns:a16="http://schemas.microsoft.com/office/drawing/2014/main" id="{CD6A6686-A5C0-4A6C-8249-5142D35DBA82}"/>
              </a:ext>
            </a:extLst>
          </p:cNvPr>
          <p:cNvPicPr>
            <a:picLocks noChangeAspect="1"/>
          </p:cNvPicPr>
          <p:nvPr/>
        </p:nvPicPr>
        <p:blipFill>
          <a:blip r:embed="rId2"/>
          <a:stretch>
            <a:fillRect/>
          </a:stretch>
        </p:blipFill>
        <p:spPr>
          <a:xfrm>
            <a:off x="8382000" y="2705100"/>
            <a:ext cx="8349827" cy="50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a:extLst>
            <a:ext uri="{FF2B5EF4-FFF2-40B4-BE49-F238E27FC236}">
              <a16:creationId xmlns:a16="http://schemas.microsoft.com/office/drawing/2014/main" id="{EA020CF0-B988-3C2D-A234-8AEFE0BE46D0}"/>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A0A997CB-2D51-369F-20CB-162272F8A393}"/>
              </a:ext>
            </a:extLst>
          </p:cNvPr>
          <p:cNvSpPr txBox="1"/>
          <p:nvPr/>
        </p:nvSpPr>
        <p:spPr>
          <a:xfrm>
            <a:off x="10668000" y="3324627"/>
            <a:ext cx="60960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76000"/>
                  </a:schemeClr>
                </a:solidFill>
                <a:latin typeface="Klein"/>
              </a:rPr>
              <a:t>2. </a:t>
            </a:r>
            <a:r>
              <a:rPr lang="en-US" sz="2400" b="1" dirty="0">
                <a:solidFill>
                  <a:schemeClr val="accent6">
                    <a:lumMod val="76000"/>
                  </a:schemeClr>
                </a:solidFill>
                <a:latin typeface="Klein"/>
              </a:rPr>
              <a:t>Browser Automation</a:t>
            </a:r>
          </a:p>
          <a:p>
            <a:endParaRPr lang="en-US" sz="2400" dirty="0">
              <a:solidFill>
                <a:schemeClr val="accent6">
                  <a:lumMod val="76000"/>
                </a:schemeClr>
              </a:solidFill>
              <a:latin typeface="Klein" panose="020B0604020202020204" charset="0"/>
            </a:endParaRPr>
          </a:p>
          <a:p>
            <a:pPr marL="342900" indent="-342900">
              <a:buFont typeface="Arial" panose="020B0604020202020204" pitchFamily="34" charset="0"/>
              <a:buChar char="•"/>
            </a:pPr>
            <a:r>
              <a:rPr lang="en-US" sz="2400" dirty="0">
                <a:latin typeface="Klein"/>
                <a:ea typeface="+mn-lt"/>
                <a:cs typeface="+mn-lt"/>
              </a:rPr>
              <a:t>Selenium WebDriver launches a browser (Chrome)</a:t>
            </a:r>
            <a:endParaRPr lang="en-US" sz="2400" dirty="0">
              <a:latin typeface="Klein"/>
              <a:ea typeface="Calibri"/>
              <a:cs typeface="Calibri"/>
            </a:endParaRPr>
          </a:p>
          <a:p>
            <a:pPr marL="342900" indent="-342900">
              <a:buFont typeface="Arial" panose="020B0604020202020204" pitchFamily="34" charset="0"/>
              <a:buChar char="•"/>
            </a:pPr>
            <a:r>
              <a:rPr lang="en-US" sz="2400" dirty="0">
                <a:latin typeface="Klein"/>
                <a:ea typeface="+mn-lt"/>
                <a:cs typeface="+mn-lt"/>
              </a:rPr>
              <a:t>A custom LinkedIn job search URL is dynamically created using user inputs</a:t>
            </a:r>
          </a:p>
          <a:p>
            <a:pPr marL="342900" indent="-342900">
              <a:buFont typeface="Arial" panose="020B0604020202020204" pitchFamily="34" charset="0"/>
              <a:buChar char="•"/>
            </a:pPr>
            <a:r>
              <a:rPr lang="en-US" sz="2400" dirty="0">
                <a:latin typeface="Klein"/>
                <a:ea typeface="+mn-lt"/>
                <a:cs typeface="+mn-lt"/>
              </a:rPr>
              <a:t>Prompts the user to manually log in.</a:t>
            </a:r>
            <a:endParaRPr lang="en-US" sz="2400" dirty="0">
              <a:latin typeface="Klein"/>
              <a:ea typeface="Calibri"/>
              <a:cs typeface="Calibri"/>
            </a:endParaRPr>
          </a:p>
        </p:txBody>
      </p:sp>
      <p:sp>
        <p:nvSpPr>
          <p:cNvPr id="2" name="TextBox 1">
            <a:extLst>
              <a:ext uri="{FF2B5EF4-FFF2-40B4-BE49-F238E27FC236}">
                <a16:creationId xmlns:a16="http://schemas.microsoft.com/office/drawing/2014/main" id="{56764DE4-54D8-DA4F-8DA2-F0AF57697619}"/>
              </a:ext>
            </a:extLst>
          </p:cNvPr>
          <p:cNvSpPr txBox="1"/>
          <p:nvPr/>
        </p:nvSpPr>
        <p:spPr>
          <a:xfrm>
            <a:off x="0" y="0"/>
            <a:ext cx="18288000" cy="1284967"/>
          </a:xfrm>
          <a:prstGeom prst="rect">
            <a:avLst/>
          </a:prstGeom>
          <a:noFill/>
        </p:spPr>
        <p:txBody>
          <a:bodyPr wrap="square">
            <a:spAutoFit/>
          </a:bodyPr>
          <a:lstStyle/>
          <a:p>
            <a:pPr algn="ctr">
              <a:lnSpc>
                <a:spcPts val="12427"/>
              </a:lnSpc>
            </a:pPr>
            <a:r>
              <a:rPr lang="en-US" sz="7200" dirty="0">
                <a:solidFill>
                  <a:srgbClr val="DE6739"/>
                </a:solidFill>
                <a:latin typeface="Brice SemiExpanded Extra-Light"/>
              </a:rPr>
              <a:t>LINKEDIN SCRAPER</a:t>
            </a:r>
          </a:p>
        </p:txBody>
      </p:sp>
      <p:pic>
        <p:nvPicPr>
          <p:cNvPr id="3" name="Picture 2" descr="A screenshot of a sign in&#10;&#10;AI-generated content may be incorrect.">
            <a:extLst>
              <a:ext uri="{FF2B5EF4-FFF2-40B4-BE49-F238E27FC236}">
                <a16:creationId xmlns:a16="http://schemas.microsoft.com/office/drawing/2014/main" id="{66B59C43-DEF4-E93E-2291-37AD6444E3FB}"/>
              </a:ext>
            </a:extLst>
          </p:cNvPr>
          <p:cNvPicPr>
            <a:picLocks noChangeAspect="1"/>
          </p:cNvPicPr>
          <p:nvPr/>
        </p:nvPicPr>
        <p:blipFill>
          <a:blip r:embed="rId2"/>
          <a:stretch>
            <a:fillRect/>
          </a:stretch>
        </p:blipFill>
        <p:spPr>
          <a:xfrm>
            <a:off x="1981200" y="1562100"/>
            <a:ext cx="6564924" cy="4691667"/>
          </a:xfrm>
          <a:prstGeom prst="rect">
            <a:avLst/>
          </a:prstGeom>
        </p:spPr>
      </p:pic>
      <p:pic>
        <p:nvPicPr>
          <p:cNvPr id="5" name="Picture 4">
            <a:extLst>
              <a:ext uri="{FF2B5EF4-FFF2-40B4-BE49-F238E27FC236}">
                <a16:creationId xmlns:a16="http://schemas.microsoft.com/office/drawing/2014/main" id="{ACDBC82F-AF5E-CC71-A53E-6E1F50F093BB}"/>
              </a:ext>
            </a:extLst>
          </p:cNvPr>
          <p:cNvPicPr>
            <a:picLocks noChangeAspect="1"/>
          </p:cNvPicPr>
          <p:nvPr/>
        </p:nvPicPr>
        <p:blipFill>
          <a:blip r:embed="rId3"/>
          <a:stretch>
            <a:fillRect/>
          </a:stretch>
        </p:blipFill>
        <p:spPr>
          <a:xfrm>
            <a:off x="838200" y="6819900"/>
            <a:ext cx="10207313" cy="2063803"/>
          </a:xfrm>
          <a:prstGeom prst="rect">
            <a:avLst/>
          </a:prstGeom>
        </p:spPr>
      </p:pic>
    </p:spTree>
    <p:extLst>
      <p:ext uri="{BB962C8B-B14F-4D97-AF65-F5344CB8AC3E}">
        <p14:creationId xmlns:p14="http://schemas.microsoft.com/office/powerpoint/2010/main" val="3331073080"/>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a:extLst>
            <a:ext uri="{FF2B5EF4-FFF2-40B4-BE49-F238E27FC236}">
              <a16:creationId xmlns:a16="http://schemas.microsoft.com/office/drawing/2014/main" id="{C8120E66-6A2C-8E61-7AB7-0AE07F451CE4}"/>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A676E0FA-142D-0CDC-A706-E18F27D39B1B}"/>
              </a:ext>
            </a:extLst>
          </p:cNvPr>
          <p:cNvSpPr txBox="1"/>
          <p:nvPr/>
        </p:nvSpPr>
        <p:spPr>
          <a:xfrm>
            <a:off x="774752" y="2228362"/>
            <a:ext cx="6715265"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76000"/>
                  </a:schemeClr>
                </a:solidFill>
                <a:latin typeface="Klein"/>
              </a:rPr>
              <a:t>3. </a:t>
            </a:r>
            <a:r>
              <a:rPr lang="en-US" sz="2400" b="1" dirty="0">
                <a:solidFill>
                  <a:schemeClr val="accent6">
                    <a:lumMod val="76000"/>
                  </a:schemeClr>
                </a:solidFill>
                <a:latin typeface="Klein"/>
              </a:rPr>
              <a:t>Job Card Scraping</a:t>
            </a:r>
          </a:p>
          <a:p>
            <a:endParaRPr lang="en-US" sz="2400" dirty="0">
              <a:solidFill>
                <a:schemeClr val="accent6">
                  <a:lumMod val="76000"/>
                </a:schemeClr>
              </a:solidFill>
              <a:latin typeface="Klein" panose="020B0604020202020204" charset="0"/>
            </a:endParaRPr>
          </a:p>
          <a:p>
            <a:pPr marL="285750" indent="-285750">
              <a:buFont typeface="Arial"/>
              <a:buChar char="•"/>
            </a:pPr>
            <a:r>
              <a:rPr lang="en-US" sz="2400" dirty="0">
                <a:latin typeface="Klein"/>
                <a:ea typeface="+mn-lt"/>
                <a:cs typeface="+mn-lt"/>
              </a:rPr>
              <a:t>Once logged in:</a:t>
            </a:r>
            <a:endParaRPr lang="en-US" sz="2400" dirty="0">
              <a:latin typeface="Klein"/>
              <a:ea typeface="Calibri"/>
              <a:cs typeface="Calibri"/>
            </a:endParaRPr>
          </a:p>
          <a:p>
            <a:pPr marL="742950" lvl="1" indent="-285750">
              <a:buFont typeface="Arial"/>
              <a:buChar char="•"/>
            </a:pPr>
            <a:r>
              <a:rPr lang="en-US" sz="2400" dirty="0">
                <a:latin typeface="Klein"/>
                <a:ea typeface="+mn-lt"/>
                <a:cs typeface="+mn-lt"/>
              </a:rPr>
              <a:t>Selenium scrolls through job listings.</a:t>
            </a:r>
            <a:endParaRPr lang="en-US" sz="2400" dirty="0">
              <a:latin typeface="Klein"/>
              <a:ea typeface="Calibri"/>
              <a:cs typeface="Calibri"/>
            </a:endParaRPr>
          </a:p>
          <a:p>
            <a:pPr marL="742950" lvl="1" indent="-285750">
              <a:buFont typeface="Arial"/>
              <a:buChar char="•"/>
            </a:pPr>
            <a:r>
              <a:rPr lang="en-US" sz="2400" dirty="0">
                <a:latin typeface="Klein"/>
                <a:ea typeface="+mn-lt"/>
                <a:cs typeface="+mn-lt"/>
              </a:rPr>
              <a:t>Extracts </a:t>
            </a:r>
            <a:r>
              <a:rPr lang="en-US" sz="2400" b="1" dirty="0">
                <a:latin typeface="Klein"/>
                <a:ea typeface="+mn-lt"/>
                <a:cs typeface="+mn-lt"/>
              </a:rPr>
              <a:t>job titles</a:t>
            </a:r>
            <a:r>
              <a:rPr lang="en-US" sz="2400" dirty="0">
                <a:latin typeface="Klein"/>
                <a:ea typeface="+mn-lt"/>
                <a:cs typeface="+mn-lt"/>
              </a:rPr>
              <a:t>, </a:t>
            </a:r>
            <a:r>
              <a:rPr lang="en-US" sz="2400" b="1" dirty="0">
                <a:latin typeface="Klein"/>
                <a:ea typeface="+mn-lt"/>
                <a:cs typeface="+mn-lt"/>
              </a:rPr>
              <a:t>company names</a:t>
            </a:r>
            <a:r>
              <a:rPr lang="en-US" sz="2400" dirty="0">
                <a:latin typeface="Klein"/>
                <a:ea typeface="+mn-lt"/>
                <a:cs typeface="+mn-lt"/>
              </a:rPr>
              <a:t>, and </a:t>
            </a:r>
            <a:r>
              <a:rPr lang="en-US" sz="2400" b="1" dirty="0">
                <a:latin typeface="Klein"/>
                <a:ea typeface="+mn-lt"/>
                <a:cs typeface="+mn-lt"/>
              </a:rPr>
              <a:t>URLs</a:t>
            </a:r>
            <a:r>
              <a:rPr lang="en-US" sz="2400" dirty="0">
                <a:latin typeface="Klein"/>
                <a:ea typeface="+mn-lt"/>
                <a:cs typeface="+mn-lt"/>
              </a:rPr>
              <a:t> using CSS selectors.</a:t>
            </a:r>
            <a:endParaRPr lang="en-US" sz="2400" dirty="0">
              <a:latin typeface="Klein"/>
              <a:ea typeface="Calibri"/>
              <a:cs typeface="Calibri"/>
            </a:endParaRPr>
          </a:p>
          <a:p>
            <a:pPr marL="742950" lvl="1" indent="-285750">
              <a:buFont typeface="Arial"/>
              <a:buChar char="•"/>
            </a:pPr>
            <a:r>
              <a:rPr lang="en-US" sz="2400" dirty="0">
                <a:latin typeface="Klein"/>
                <a:ea typeface="+mn-lt"/>
                <a:cs typeface="+mn-lt"/>
              </a:rPr>
              <a:t>Filters only </a:t>
            </a:r>
            <a:r>
              <a:rPr lang="en-US" sz="2400" b="1" dirty="0">
                <a:latin typeface="Klein"/>
                <a:ea typeface="+mn-lt"/>
                <a:cs typeface="+mn-lt"/>
              </a:rPr>
              <a:t>valid job cards</a:t>
            </a:r>
            <a:r>
              <a:rPr lang="en-US" sz="2400" dirty="0">
                <a:latin typeface="Klein"/>
                <a:ea typeface="+mn-lt"/>
                <a:cs typeface="+mn-lt"/>
              </a:rPr>
              <a:t> (not ads or promoted posts).</a:t>
            </a:r>
            <a:endParaRPr lang="en-US" sz="2400" dirty="0">
              <a:latin typeface="Klein"/>
              <a:ea typeface="Calibri"/>
              <a:cs typeface="Calibri"/>
            </a:endParaRPr>
          </a:p>
          <a:p>
            <a:endParaRPr lang="en-US" sz="4000" b="1" dirty="0">
              <a:solidFill>
                <a:schemeClr val="accent6">
                  <a:lumMod val="76000"/>
                </a:schemeClr>
              </a:solidFill>
              <a:ea typeface="Calibri"/>
              <a:cs typeface="Calibri"/>
            </a:endParaRPr>
          </a:p>
        </p:txBody>
      </p:sp>
      <p:sp>
        <p:nvSpPr>
          <p:cNvPr id="2" name="TextBox 1">
            <a:extLst>
              <a:ext uri="{FF2B5EF4-FFF2-40B4-BE49-F238E27FC236}">
                <a16:creationId xmlns:a16="http://schemas.microsoft.com/office/drawing/2014/main" id="{1D3F6694-CADD-DD87-83CC-2505F1D022F1}"/>
              </a:ext>
            </a:extLst>
          </p:cNvPr>
          <p:cNvSpPr txBox="1"/>
          <p:nvPr/>
        </p:nvSpPr>
        <p:spPr>
          <a:xfrm>
            <a:off x="0" y="0"/>
            <a:ext cx="18288000" cy="1284967"/>
          </a:xfrm>
          <a:prstGeom prst="rect">
            <a:avLst/>
          </a:prstGeom>
          <a:noFill/>
        </p:spPr>
        <p:txBody>
          <a:bodyPr wrap="square">
            <a:spAutoFit/>
          </a:bodyPr>
          <a:lstStyle/>
          <a:p>
            <a:pPr algn="ctr">
              <a:lnSpc>
                <a:spcPts val="12427"/>
              </a:lnSpc>
            </a:pPr>
            <a:r>
              <a:rPr lang="en-US" sz="7200" dirty="0">
                <a:solidFill>
                  <a:srgbClr val="DE6739"/>
                </a:solidFill>
                <a:latin typeface="Brice SemiExpanded Extra-Light"/>
              </a:rPr>
              <a:t>LINKEDIN SCRAPER</a:t>
            </a:r>
          </a:p>
        </p:txBody>
      </p:sp>
      <p:pic>
        <p:nvPicPr>
          <p:cNvPr id="3" name="Picture 2" descr="A screenshot of a computer&#10;&#10;AI-generated content may be incorrect.">
            <a:extLst>
              <a:ext uri="{FF2B5EF4-FFF2-40B4-BE49-F238E27FC236}">
                <a16:creationId xmlns:a16="http://schemas.microsoft.com/office/drawing/2014/main" id="{452494DB-1770-2817-BE1B-48185D00DAC4}"/>
              </a:ext>
            </a:extLst>
          </p:cNvPr>
          <p:cNvPicPr>
            <a:picLocks noChangeAspect="1"/>
          </p:cNvPicPr>
          <p:nvPr/>
        </p:nvPicPr>
        <p:blipFill>
          <a:blip r:embed="rId2"/>
          <a:stretch>
            <a:fillRect/>
          </a:stretch>
        </p:blipFill>
        <p:spPr>
          <a:xfrm>
            <a:off x="7483229" y="2230072"/>
            <a:ext cx="10072078" cy="7262933"/>
          </a:xfrm>
          <a:prstGeom prst="rect">
            <a:avLst/>
          </a:prstGeom>
        </p:spPr>
      </p:pic>
    </p:spTree>
    <p:extLst>
      <p:ext uri="{BB962C8B-B14F-4D97-AF65-F5344CB8AC3E}">
        <p14:creationId xmlns:p14="http://schemas.microsoft.com/office/powerpoint/2010/main" val="1229337794"/>
      </p:ext>
    </p:extLst>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a:extLst>
            <a:ext uri="{FF2B5EF4-FFF2-40B4-BE49-F238E27FC236}">
              <a16:creationId xmlns:a16="http://schemas.microsoft.com/office/drawing/2014/main" id="{DE4D8B14-7ABB-77C5-F26B-5BC01E6C4E46}"/>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3F00492-8B13-4224-04F2-C9409D1E88AD}"/>
              </a:ext>
            </a:extLst>
          </p:cNvPr>
          <p:cNvSpPr txBox="1"/>
          <p:nvPr/>
        </p:nvSpPr>
        <p:spPr>
          <a:xfrm>
            <a:off x="13172830" y="2441331"/>
            <a:ext cx="511115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6">
                    <a:lumMod val="76000"/>
                  </a:schemeClr>
                </a:solidFill>
                <a:latin typeface="Klein"/>
              </a:rPr>
              <a:t>4. Output Delivery</a:t>
            </a:r>
          </a:p>
          <a:p>
            <a:endParaRPr lang="en-US" sz="2400">
              <a:solidFill>
                <a:schemeClr val="accent6">
                  <a:lumMod val="76000"/>
                </a:schemeClr>
              </a:solidFill>
              <a:latin typeface="Klein" panose="020B0604020202020204" charset="0"/>
            </a:endParaRPr>
          </a:p>
          <a:p>
            <a:pPr marL="285750" indent="-285750">
              <a:buFont typeface="Arial"/>
              <a:buChar char="•"/>
            </a:pPr>
            <a:r>
              <a:rPr lang="en-US" sz="2400">
                <a:latin typeface="Klein"/>
                <a:ea typeface="+mn-lt"/>
                <a:cs typeface="+mn-lt"/>
              </a:rPr>
              <a:t>Extracted job links are compiled into a </a:t>
            </a:r>
            <a:r>
              <a:rPr lang="en-US" sz="2400" err="1">
                <a:latin typeface="Klein"/>
                <a:ea typeface="+mn-lt"/>
                <a:cs typeface="+mn-lt"/>
              </a:rPr>
              <a:t>DataFrame</a:t>
            </a:r>
            <a:r>
              <a:rPr lang="en-US" sz="2400">
                <a:latin typeface="Klein"/>
                <a:ea typeface="+mn-lt"/>
                <a:cs typeface="+mn-lt"/>
              </a:rPr>
              <a:t>.</a:t>
            </a:r>
            <a:endParaRPr lang="en-US" sz="2400">
              <a:latin typeface="Klein"/>
              <a:ea typeface="Calibri"/>
              <a:cs typeface="Calibri"/>
            </a:endParaRPr>
          </a:p>
          <a:p>
            <a:pPr marL="285750" indent="-285750">
              <a:buFont typeface="Arial"/>
              <a:buChar char="•"/>
            </a:pPr>
            <a:r>
              <a:rPr lang="en-US" sz="2400">
                <a:latin typeface="Klein"/>
                <a:ea typeface="+mn-lt"/>
                <a:cs typeface="+mn-lt"/>
              </a:rPr>
              <a:t>Users can download them as a CSV directly from the </a:t>
            </a:r>
            <a:r>
              <a:rPr lang="en-US" sz="2400" err="1">
                <a:latin typeface="Klein"/>
                <a:ea typeface="+mn-lt"/>
                <a:cs typeface="+mn-lt"/>
              </a:rPr>
              <a:t>Strea</a:t>
            </a:r>
            <a:r>
              <a:rPr lang="en-US" sz="2000" err="1">
                <a:latin typeface="Klein"/>
                <a:ea typeface="+mn-lt"/>
                <a:cs typeface="+mn-lt"/>
              </a:rPr>
              <a:t>mlit</a:t>
            </a:r>
            <a:r>
              <a:rPr lang="en-US" sz="2000">
                <a:latin typeface="Klein"/>
                <a:ea typeface="+mn-lt"/>
                <a:cs typeface="+mn-lt"/>
              </a:rPr>
              <a:t> interface.</a:t>
            </a:r>
            <a:endParaRPr lang="en-US" sz="2000">
              <a:latin typeface="Klein"/>
              <a:ea typeface="Calibri"/>
              <a:cs typeface="Calibri"/>
            </a:endParaRPr>
          </a:p>
        </p:txBody>
      </p:sp>
      <p:sp>
        <p:nvSpPr>
          <p:cNvPr id="2" name="TextBox 1">
            <a:extLst>
              <a:ext uri="{FF2B5EF4-FFF2-40B4-BE49-F238E27FC236}">
                <a16:creationId xmlns:a16="http://schemas.microsoft.com/office/drawing/2014/main" id="{89943B09-741E-BB76-0CD8-C63006B5A0A5}"/>
              </a:ext>
            </a:extLst>
          </p:cNvPr>
          <p:cNvSpPr txBox="1"/>
          <p:nvPr/>
        </p:nvSpPr>
        <p:spPr>
          <a:xfrm>
            <a:off x="0" y="0"/>
            <a:ext cx="18288000" cy="1284967"/>
          </a:xfrm>
          <a:prstGeom prst="rect">
            <a:avLst/>
          </a:prstGeom>
          <a:noFill/>
        </p:spPr>
        <p:txBody>
          <a:bodyPr wrap="square">
            <a:spAutoFit/>
          </a:bodyPr>
          <a:lstStyle/>
          <a:p>
            <a:pPr algn="ctr">
              <a:lnSpc>
                <a:spcPts val="12427"/>
              </a:lnSpc>
            </a:pPr>
            <a:r>
              <a:rPr lang="en-US" sz="7200" dirty="0">
                <a:solidFill>
                  <a:srgbClr val="DE6739"/>
                </a:solidFill>
                <a:latin typeface="Brice SemiExpanded Extra-Light"/>
              </a:rPr>
              <a:t>LINKEDIN SCRAPER</a:t>
            </a:r>
          </a:p>
        </p:txBody>
      </p:sp>
      <p:pic>
        <p:nvPicPr>
          <p:cNvPr id="3" name="Picture 2" descr="A screenshot of a computer&#10;&#10;AI-generated content may be incorrect.">
            <a:extLst>
              <a:ext uri="{FF2B5EF4-FFF2-40B4-BE49-F238E27FC236}">
                <a16:creationId xmlns:a16="http://schemas.microsoft.com/office/drawing/2014/main" id="{7457E850-1B27-B8FF-DD64-409D0F0BAA6F}"/>
              </a:ext>
            </a:extLst>
          </p:cNvPr>
          <p:cNvPicPr>
            <a:picLocks noChangeAspect="1"/>
          </p:cNvPicPr>
          <p:nvPr/>
        </p:nvPicPr>
        <p:blipFill>
          <a:blip r:embed="rId2"/>
          <a:stretch>
            <a:fillRect/>
          </a:stretch>
        </p:blipFill>
        <p:spPr>
          <a:xfrm>
            <a:off x="586154" y="1979734"/>
            <a:ext cx="12250616" cy="7363070"/>
          </a:xfrm>
          <a:prstGeom prst="rect">
            <a:avLst/>
          </a:prstGeom>
        </p:spPr>
      </p:pic>
    </p:spTree>
    <p:extLst>
      <p:ext uri="{BB962C8B-B14F-4D97-AF65-F5344CB8AC3E}">
        <p14:creationId xmlns:p14="http://schemas.microsoft.com/office/powerpoint/2010/main" val="2880815927"/>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a:extLst>
            <a:ext uri="{FF2B5EF4-FFF2-40B4-BE49-F238E27FC236}">
              <a16:creationId xmlns:a16="http://schemas.microsoft.com/office/drawing/2014/main" id="{A4FB0B77-0FC7-DAA1-32E6-0D41723A4281}"/>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1B46EB9E-6D97-01B2-9CAF-A113A4188C39}"/>
              </a:ext>
            </a:extLst>
          </p:cNvPr>
          <p:cNvSpPr txBox="1"/>
          <p:nvPr/>
        </p:nvSpPr>
        <p:spPr>
          <a:xfrm>
            <a:off x="1828800" y="1943100"/>
            <a:ext cx="51111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76000"/>
                  </a:schemeClr>
                </a:solidFill>
                <a:latin typeface="Klein"/>
              </a:rPr>
              <a:t>Technical concepts behind this working</a:t>
            </a:r>
          </a:p>
          <a:p>
            <a:endParaRPr lang="en-US" sz="2400" dirty="0">
              <a:solidFill>
                <a:schemeClr val="accent6">
                  <a:lumMod val="76000"/>
                </a:schemeClr>
              </a:solidFill>
              <a:latin typeface="Klein" panose="020B0604020202020204" charset="0"/>
            </a:endParaRPr>
          </a:p>
        </p:txBody>
      </p:sp>
      <p:sp>
        <p:nvSpPr>
          <p:cNvPr id="2" name="TextBox 1">
            <a:extLst>
              <a:ext uri="{FF2B5EF4-FFF2-40B4-BE49-F238E27FC236}">
                <a16:creationId xmlns:a16="http://schemas.microsoft.com/office/drawing/2014/main" id="{F466B122-62AC-FB3F-C153-690DF4A52F20}"/>
              </a:ext>
            </a:extLst>
          </p:cNvPr>
          <p:cNvSpPr txBox="1"/>
          <p:nvPr/>
        </p:nvSpPr>
        <p:spPr>
          <a:xfrm>
            <a:off x="0" y="0"/>
            <a:ext cx="18288000" cy="1284967"/>
          </a:xfrm>
          <a:prstGeom prst="rect">
            <a:avLst/>
          </a:prstGeom>
          <a:noFill/>
        </p:spPr>
        <p:txBody>
          <a:bodyPr wrap="square">
            <a:spAutoFit/>
          </a:bodyPr>
          <a:lstStyle/>
          <a:p>
            <a:pPr algn="ctr">
              <a:lnSpc>
                <a:spcPts val="12427"/>
              </a:lnSpc>
            </a:pPr>
            <a:r>
              <a:rPr lang="en-US" sz="7200" dirty="0">
                <a:solidFill>
                  <a:srgbClr val="DE6739"/>
                </a:solidFill>
                <a:latin typeface="Brice SemiExpanded Extra-Light"/>
              </a:rPr>
              <a:t>LINKEDIN SCRAPER</a:t>
            </a:r>
          </a:p>
        </p:txBody>
      </p:sp>
      <p:pic>
        <p:nvPicPr>
          <p:cNvPr id="8" name="Picture 7" descr="A diagram of a software process&#10;&#10;AI-generated content may be incorrect.">
            <a:extLst>
              <a:ext uri="{FF2B5EF4-FFF2-40B4-BE49-F238E27FC236}">
                <a16:creationId xmlns:a16="http://schemas.microsoft.com/office/drawing/2014/main" id="{3E506760-61E8-FF0B-B1A2-31C844608CEB}"/>
              </a:ext>
            </a:extLst>
          </p:cNvPr>
          <p:cNvPicPr>
            <a:picLocks noChangeAspect="1"/>
          </p:cNvPicPr>
          <p:nvPr/>
        </p:nvPicPr>
        <p:blipFill>
          <a:blip r:embed="rId2"/>
          <a:stretch>
            <a:fillRect/>
          </a:stretch>
        </p:blipFill>
        <p:spPr>
          <a:xfrm>
            <a:off x="7543800" y="1714500"/>
            <a:ext cx="4902200" cy="7353300"/>
          </a:xfrm>
          <a:prstGeom prst="rect">
            <a:avLst/>
          </a:prstGeom>
        </p:spPr>
      </p:pic>
    </p:spTree>
    <p:extLst>
      <p:ext uri="{BB962C8B-B14F-4D97-AF65-F5344CB8AC3E}">
        <p14:creationId xmlns:p14="http://schemas.microsoft.com/office/powerpoint/2010/main" val="3625784904"/>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E6739"/>
        </a:solidFill>
        <a:effectLst/>
      </p:bgPr>
    </p:bg>
    <p:spTree>
      <p:nvGrpSpPr>
        <p:cNvPr id="1" name="">
          <a:extLst>
            <a:ext uri="{FF2B5EF4-FFF2-40B4-BE49-F238E27FC236}">
              <a16:creationId xmlns:a16="http://schemas.microsoft.com/office/drawing/2014/main" id="{B89A438B-D248-51A6-D5D2-35E50C3C5F3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2B41051-2530-E961-D01D-5DE57B7381E9}"/>
              </a:ext>
            </a:extLst>
          </p:cNvPr>
          <p:cNvGrpSpPr/>
          <p:nvPr/>
        </p:nvGrpSpPr>
        <p:grpSpPr>
          <a:xfrm>
            <a:off x="-814994" y="4257949"/>
            <a:ext cx="19917988" cy="2778544"/>
            <a:chOff x="0" y="-47625"/>
            <a:chExt cx="5245890" cy="731798"/>
          </a:xfrm>
        </p:grpSpPr>
        <p:sp>
          <p:nvSpPr>
            <p:cNvPr id="3" name="Freeform 3">
              <a:extLst>
                <a:ext uri="{FF2B5EF4-FFF2-40B4-BE49-F238E27FC236}">
                  <a16:creationId xmlns:a16="http://schemas.microsoft.com/office/drawing/2014/main" id="{0041B20B-83A1-0A31-73A1-239EBE6212E0}"/>
                </a:ext>
              </a:extLst>
            </p:cNvPr>
            <p:cNvSpPr/>
            <p:nvPr/>
          </p:nvSpPr>
          <p:spPr>
            <a:xfrm>
              <a:off x="0" y="0"/>
              <a:ext cx="5245890" cy="684173"/>
            </a:xfrm>
            <a:custGeom>
              <a:avLst/>
              <a:gdLst/>
              <a:ahLst/>
              <a:cxnLst/>
              <a:rect l="l" t="t" r="r" b="b"/>
              <a:pathLst>
                <a:path w="5245890" h="684173">
                  <a:moveTo>
                    <a:pt x="0" y="0"/>
                  </a:moveTo>
                  <a:lnTo>
                    <a:pt x="5245890" y="0"/>
                  </a:lnTo>
                  <a:lnTo>
                    <a:pt x="5245890" y="684173"/>
                  </a:lnTo>
                  <a:lnTo>
                    <a:pt x="0" y="684173"/>
                  </a:lnTo>
                  <a:close/>
                </a:path>
              </a:pathLst>
            </a:custGeom>
            <a:solidFill>
              <a:srgbClr val="EFEFED"/>
            </a:solidFill>
          </p:spPr>
          <p:txBody>
            <a:bodyPr/>
            <a:lstStyle/>
            <a:p>
              <a:endParaRPr lang="en-IN"/>
            </a:p>
          </p:txBody>
        </p:sp>
        <p:sp>
          <p:nvSpPr>
            <p:cNvPr id="4" name="TextBox 4">
              <a:extLst>
                <a:ext uri="{FF2B5EF4-FFF2-40B4-BE49-F238E27FC236}">
                  <a16:creationId xmlns:a16="http://schemas.microsoft.com/office/drawing/2014/main" id="{231F06EA-0D62-153B-F156-7241F55FAAE3}"/>
                </a:ext>
              </a:extLst>
            </p:cNvPr>
            <p:cNvSpPr txBox="1"/>
            <p:nvPr/>
          </p:nvSpPr>
          <p:spPr>
            <a:xfrm>
              <a:off x="0" y="-47625"/>
              <a:ext cx="5245890" cy="731798"/>
            </a:xfrm>
            <a:prstGeom prst="rect">
              <a:avLst/>
            </a:prstGeom>
          </p:spPr>
          <p:txBody>
            <a:bodyPr lIns="50800" tIns="50800" rIns="50800" bIns="50800" rtlCol="0" anchor="ctr"/>
            <a:lstStyle/>
            <a:p>
              <a:pPr algn="ctr">
                <a:lnSpc>
                  <a:spcPts val="2380"/>
                </a:lnSpc>
              </a:pPr>
              <a:endParaRPr/>
            </a:p>
          </p:txBody>
        </p:sp>
      </p:grpSp>
      <p:sp>
        <p:nvSpPr>
          <p:cNvPr id="5" name="TextBox 5">
            <a:extLst>
              <a:ext uri="{FF2B5EF4-FFF2-40B4-BE49-F238E27FC236}">
                <a16:creationId xmlns:a16="http://schemas.microsoft.com/office/drawing/2014/main" id="{2D31C90A-D89D-2E31-DD3F-02833A98A08D}"/>
              </a:ext>
            </a:extLst>
          </p:cNvPr>
          <p:cNvSpPr txBox="1"/>
          <p:nvPr/>
        </p:nvSpPr>
        <p:spPr>
          <a:xfrm>
            <a:off x="2661412" y="1417315"/>
            <a:ext cx="13219176" cy="2308324"/>
          </a:xfrm>
          <a:prstGeom prst="rect">
            <a:avLst/>
          </a:prstGeom>
        </p:spPr>
        <p:txBody>
          <a:bodyPr wrap="square" lIns="0" tIns="0" rIns="0" bIns="0" rtlCol="0" anchor="t">
            <a:spAutoFit/>
          </a:bodyPr>
          <a:lstStyle/>
          <a:p>
            <a:pPr algn="ctr">
              <a:lnSpc>
                <a:spcPts val="23996"/>
              </a:lnSpc>
              <a:spcBef>
                <a:spcPct val="0"/>
              </a:spcBef>
            </a:pPr>
            <a:r>
              <a:rPr lang="en-US" sz="7200" spc="3082">
                <a:solidFill>
                  <a:schemeClr val="bg1"/>
                </a:solidFill>
                <a:latin typeface="Brice SemiExpanded Extra-Light"/>
                <a:ea typeface="Brice SemiExpanded Extra-Light"/>
                <a:cs typeface="Brice SemiExpanded Extra-Light"/>
              </a:rPr>
              <a:t>04</a:t>
            </a:r>
            <a:endParaRPr lang="en-US" sz="7200" u="none" strike="noStrike" spc="3082">
              <a:solidFill>
                <a:schemeClr val="bg1"/>
              </a:solidFill>
              <a:latin typeface="Brice SemiExpanded Extra-Light"/>
              <a:ea typeface="Brice SemiExpanded Extra-Light"/>
              <a:cs typeface="Brice SemiExpanded Extra-Light"/>
            </a:endParaRPr>
          </a:p>
        </p:txBody>
      </p:sp>
      <p:sp>
        <p:nvSpPr>
          <p:cNvPr id="6" name="TextBox 6">
            <a:extLst>
              <a:ext uri="{FF2B5EF4-FFF2-40B4-BE49-F238E27FC236}">
                <a16:creationId xmlns:a16="http://schemas.microsoft.com/office/drawing/2014/main" id="{41A8522D-CE03-3A31-BBA1-D7F79F96C139}"/>
              </a:ext>
            </a:extLst>
          </p:cNvPr>
          <p:cNvSpPr txBox="1"/>
          <p:nvPr/>
        </p:nvSpPr>
        <p:spPr>
          <a:xfrm>
            <a:off x="0" y="4942104"/>
            <a:ext cx="18288000" cy="1442703"/>
          </a:xfrm>
          <a:prstGeom prst="rect">
            <a:avLst/>
          </a:prstGeom>
        </p:spPr>
        <p:txBody>
          <a:bodyPr lIns="0" tIns="0" rIns="0" bIns="0" rtlCol="0" anchor="t">
            <a:spAutoFit/>
          </a:bodyPr>
          <a:lstStyle/>
          <a:p>
            <a:pPr algn="ctr">
              <a:lnSpc>
                <a:spcPts val="14967"/>
              </a:lnSpc>
              <a:spcBef>
                <a:spcPct val="0"/>
              </a:spcBef>
            </a:pPr>
            <a:r>
              <a:rPr lang="en-US" sz="8800">
                <a:solidFill>
                  <a:srgbClr val="DE6739"/>
                </a:solidFill>
                <a:latin typeface="Brice SemiExpanded Extra-Light"/>
                <a:ea typeface="Brice SemiExpanded Extra-Light"/>
                <a:cs typeface="Brice SemiExpanded Extra-Light"/>
              </a:rPr>
              <a:t>CHALLENGES</a:t>
            </a:r>
          </a:p>
        </p:txBody>
      </p:sp>
    </p:spTree>
    <p:extLst>
      <p:ext uri="{BB962C8B-B14F-4D97-AF65-F5344CB8AC3E}">
        <p14:creationId xmlns:p14="http://schemas.microsoft.com/office/powerpoint/2010/main" val="144226068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2" name="TextBox 2"/>
          <p:cNvSpPr txBox="1"/>
          <p:nvPr/>
        </p:nvSpPr>
        <p:spPr>
          <a:xfrm>
            <a:off x="3150014" y="1104900"/>
            <a:ext cx="11987971" cy="1884263"/>
          </a:xfrm>
          <a:prstGeom prst="rect">
            <a:avLst/>
          </a:prstGeom>
        </p:spPr>
        <p:txBody>
          <a:bodyPr wrap="square" lIns="0" tIns="0" rIns="0" bIns="0" rtlCol="0" anchor="t">
            <a:spAutoFit/>
          </a:bodyPr>
          <a:lstStyle/>
          <a:p>
            <a:pPr marL="0" lvl="0" indent="0" algn="ctr">
              <a:lnSpc>
                <a:spcPts val="14769"/>
              </a:lnSpc>
              <a:spcBef>
                <a:spcPct val="0"/>
              </a:spcBef>
            </a:pPr>
            <a:r>
              <a:rPr lang="en-US" sz="12623" u="none" strike="noStrike" dirty="0">
                <a:solidFill>
                  <a:srgbClr val="DE6739"/>
                </a:solidFill>
                <a:latin typeface="Brice SemiExpanded Extra-Light"/>
                <a:ea typeface="Brice SemiExpanded Extra-Light"/>
                <a:cs typeface="Brice SemiExpanded Extra-Light"/>
                <a:sym typeface="Brice SemiExpanded Extra-Light"/>
              </a:rPr>
              <a:t>CONTENTS</a:t>
            </a:r>
          </a:p>
        </p:txBody>
      </p:sp>
      <p:sp>
        <p:nvSpPr>
          <p:cNvPr id="3" name="TextBox 3"/>
          <p:cNvSpPr txBox="1"/>
          <p:nvPr/>
        </p:nvSpPr>
        <p:spPr>
          <a:xfrm>
            <a:off x="13030200" y="4601923"/>
            <a:ext cx="4082550" cy="1644681"/>
          </a:xfrm>
          <a:prstGeom prst="rect">
            <a:avLst/>
          </a:prstGeom>
        </p:spPr>
        <p:txBody>
          <a:bodyPr lIns="0" tIns="0" rIns="0" bIns="0" rtlCol="0" anchor="t">
            <a:spAutoFit/>
          </a:bodyPr>
          <a:lstStyle/>
          <a:p>
            <a:pPr marL="0" lvl="0" indent="0" algn="ctr">
              <a:lnSpc>
                <a:spcPts val="17058"/>
              </a:lnSpc>
              <a:spcBef>
                <a:spcPct val="0"/>
              </a:spcBef>
            </a:pPr>
            <a:r>
              <a:rPr lang="en-US" sz="13868" u="none" strike="noStrike" dirty="0">
                <a:solidFill>
                  <a:srgbClr val="DE6739"/>
                </a:solidFill>
                <a:latin typeface="Brice SemiExpanded Extra-Light"/>
                <a:ea typeface="Brice SemiExpanded Extra-Light"/>
                <a:cs typeface="Brice SemiExpanded Extra-Light"/>
                <a:sym typeface="Brice SemiExpanded Extra-Light"/>
              </a:rPr>
              <a:t>04</a:t>
            </a:r>
          </a:p>
        </p:txBody>
      </p:sp>
      <p:sp>
        <p:nvSpPr>
          <p:cNvPr id="4" name="TextBox 4"/>
          <p:cNvSpPr txBox="1"/>
          <p:nvPr/>
        </p:nvSpPr>
        <p:spPr>
          <a:xfrm>
            <a:off x="1400009" y="4601925"/>
            <a:ext cx="2638591" cy="1644681"/>
          </a:xfrm>
          <a:prstGeom prst="rect">
            <a:avLst/>
          </a:prstGeom>
        </p:spPr>
        <p:txBody>
          <a:bodyPr wrap="square" lIns="0" tIns="0" rIns="0" bIns="0" rtlCol="0" anchor="t">
            <a:spAutoFit/>
          </a:bodyPr>
          <a:lstStyle/>
          <a:p>
            <a:pPr marL="0" lvl="0" indent="0" algn="ctr">
              <a:lnSpc>
                <a:spcPts val="17058"/>
              </a:lnSpc>
              <a:spcBef>
                <a:spcPct val="0"/>
              </a:spcBef>
            </a:pPr>
            <a:r>
              <a:rPr lang="en-US" sz="13868" u="none" strike="noStrike" dirty="0">
                <a:solidFill>
                  <a:srgbClr val="DE6739"/>
                </a:solidFill>
                <a:latin typeface="Brice SemiExpanded Extra-Light"/>
                <a:ea typeface="Brice SemiExpanded Extra-Light"/>
                <a:cs typeface="Brice SemiExpanded Extra-Light"/>
                <a:sym typeface="Brice SemiExpanded Extra-Light"/>
              </a:rPr>
              <a:t>01</a:t>
            </a:r>
          </a:p>
        </p:txBody>
      </p:sp>
      <p:sp>
        <p:nvSpPr>
          <p:cNvPr id="5" name="TextBox 5"/>
          <p:cNvSpPr txBox="1"/>
          <p:nvPr/>
        </p:nvSpPr>
        <p:spPr>
          <a:xfrm>
            <a:off x="8943465" y="6846613"/>
            <a:ext cx="4000500" cy="648403"/>
          </a:xfrm>
          <a:prstGeom prst="rect">
            <a:avLst/>
          </a:prstGeom>
        </p:spPr>
        <p:txBody>
          <a:bodyPr lIns="0" tIns="0" rIns="0" bIns="0" rtlCol="0" anchor="t">
            <a:spAutoFit/>
          </a:bodyPr>
          <a:lstStyle/>
          <a:p>
            <a:pPr marL="0" lvl="0" indent="0" algn="ctr">
              <a:lnSpc>
                <a:spcPts val="5377"/>
              </a:lnSpc>
              <a:spcBef>
                <a:spcPct val="0"/>
              </a:spcBef>
            </a:pPr>
            <a:r>
              <a:rPr lang="en-US" sz="3361" dirty="0">
                <a:solidFill>
                  <a:srgbClr val="000000"/>
                </a:solidFill>
                <a:latin typeface="Klein"/>
                <a:ea typeface="Klein"/>
                <a:cs typeface="Klein"/>
                <a:sym typeface="Klein"/>
              </a:rPr>
              <a:t>Phase 2</a:t>
            </a:r>
          </a:p>
        </p:txBody>
      </p:sp>
      <p:sp>
        <p:nvSpPr>
          <p:cNvPr id="6" name="TextBox 6"/>
          <p:cNvSpPr txBox="1"/>
          <p:nvPr/>
        </p:nvSpPr>
        <p:spPr>
          <a:xfrm>
            <a:off x="5196510" y="4601924"/>
            <a:ext cx="3272589" cy="2156961"/>
          </a:xfrm>
          <a:prstGeom prst="rect">
            <a:avLst/>
          </a:prstGeom>
        </p:spPr>
        <p:txBody>
          <a:bodyPr lIns="0" tIns="0" rIns="0" bIns="0" rtlCol="0" anchor="t">
            <a:spAutoFit/>
          </a:bodyPr>
          <a:lstStyle/>
          <a:p>
            <a:pPr marL="0" lvl="0" indent="0" algn="ctr">
              <a:lnSpc>
                <a:spcPts val="17058"/>
              </a:lnSpc>
              <a:spcBef>
                <a:spcPct val="0"/>
              </a:spcBef>
            </a:pPr>
            <a:r>
              <a:rPr lang="en-US" sz="13868" u="none" strike="noStrike" dirty="0">
                <a:solidFill>
                  <a:srgbClr val="DE6739"/>
                </a:solidFill>
                <a:latin typeface="Brice SemiExpanded Extra-Light"/>
                <a:ea typeface="Brice SemiExpanded Extra-Light"/>
                <a:cs typeface="Brice SemiExpanded Extra-Light"/>
                <a:sym typeface="Brice SemiExpanded Extra-Light"/>
              </a:rPr>
              <a:t>02</a:t>
            </a:r>
          </a:p>
        </p:txBody>
      </p:sp>
      <p:sp>
        <p:nvSpPr>
          <p:cNvPr id="7" name="TextBox 7"/>
          <p:cNvSpPr txBox="1"/>
          <p:nvPr/>
        </p:nvSpPr>
        <p:spPr>
          <a:xfrm>
            <a:off x="5154002" y="6846613"/>
            <a:ext cx="3651658" cy="648403"/>
          </a:xfrm>
          <a:prstGeom prst="rect">
            <a:avLst/>
          </a:prstGeom>
        </p:spPr>
        <p:txBody>
          <a:bodyPr wrap="square" lIns="0" tIns="0" rIns="0" bIns="0" rtlCol="0" anchor="t">
            <a:spAutoFit/>
          </a:bodyPr>
          <a:lstStyle/>
          <a:p>
            <a:pPr marL="0" lvl="0" indent="0" algn="ctr">
              <a:lnSpc>
                <a:spcPts val="5377"/>
              </a:lnSpc>
              <a:spcBef>
                <a:spcPct val="0"/>
              </a:spcBef>
            </a:pPr>
            <a:r>
              <a:rPr lang="en-US" sz="3361" u="none" strike="noStrike" dirty="0">
                <a:solidFill>
                  <a:srgbClr val="000000"/>
                </a:solidFill>
                <a:latin typeface="Klein"/>
                <a:ea typeface="Klein"/>
                <a:cs typeface="Klein"/>
                <a:sym typeface="Klein"/>
              </a:rPr>
              <a:t>Phase 1</a:t>
            </a:r>
          </a:p>
        </p:txBody>
      </p:sp>
      <p:sp>
        <p:nvSpPr>
          <p:cNvPr id="8" name="TextBox 8"/>
          <p:cNvSpPr txBox="1"/>
          <p:nvPr/>
        </p:nvSpPr>
        <p:spPr>
          <a:xfrm>
            <a:off x="1028700" y="6846613"/>
            <a:ext cx="3960917" cy="648403"/>
          </a:xfrm>
          <a:prstGeom prst="rect">
            <a:avLst/>
          </a:prstGeom>
        </p:spPr>
        <p:txBody>
          <a:bodyPr lIns="0" tIns="0" rIns="0" bIns="0" rtlCol="0" anchor="t">
            <a:spAutoFit/>
          </a:bodyPr>
          <a:lstStyle/>
          <a:p>
            <a:pPr marL="0" lvl="0" indent="0" algn="ctr">
              <a:lnSpc>
                <a:spcPts val="5377"/>
              </a:lnSpc>
              <a:spcBef>
                <a:spcPct val="0"/>
              </a:spcBef>
            </a:pPr>
            <a:r>
              <a:rPr lang="en-US" sz="3361" dirty="0">
                <a:solidFill>
                  <a:srgbClr val="000000"/>
                </a:solidFill>
                <a:latin typeface="Klein"/>
                <a:ea typeface="Klein"/>
                <a:cs typeface="Klein"/>
                <a:sym typeface="Klein"/>
              </a:rPr>
              <a:t>Introduction</a:t>
            </a:r>
          </a:p>
        </p:txBody>
      </p:sp>
      <p:sp>
        <p:nvSpPr>
          <p:cNvPr id="9" name="TextBox 3">
            <a:extLst>
              <a:ext uri="{FF2B5EF4-FFF2-40B4-BE49-F238E27FC236}">
                <a16:creationId xmlns:a16="http://schemas.microsoft.com/office/drawing/2014/main" id="{E82230EE-16CB-64DE-01DC-B74B65742CFC}"/>
              </a:ext>
            </a:extLst>
          </p:cNvPr>
          <p:cNvSpPr txBox="1"/>
          <p:nvPr/>
        </p:nvSpPr>
        <p:spPr>
          <a:xfrm>
            <a:off x="8805660" y="4601922"/>
            <a:ext cx="4082550" cy="1644681"/>
          </a:xfrm>
          <a:prstGeom prst="rect">
            <a:avLst/>
          </a:prstGeom>
        </p:spPr>
        <p:txBody>
          <a:bodyPr lIns="0" tIns="0" rIns="0" bIns="0" rtlCol="0" anchor="t">
            <a:spAutoFit/>
          </a:bodyPr>
          <a:lstStyle/>
          <a:p>
            <a:pPr marL="0" lvl="0" indent="0" algn="ctr">
              <a:lnSpc>
                <a:spcPts val="17058"/>
              </a:lnSpc>
              <a:spcBef>
                <a:spcPct val="0"/>
              </a:spcBef>
            </a:pPr>
            <a:r>
              <a:rPr lang="en-US" sz="13868" u="none" strike="noStrike" dirty="0">
                <a:solidFill>
                  <a:srgbClr val="DE6739"/>
                </a:solidFill>
                <a:latin typeface="Brice SemiExpanded Extra-Light"/>
                <a:ea typeface="Brice SemiExpanded Extra-Light"/>
                <a:cs typeface="Brice SemiExpanded Extra-Light"/>
                <a:sym typeface="Brice SemiExpanded Extra-Light"/>
              </a:rPr>
              <a:t>0</a:t>
            </a:r>
            <a:r>
              <a:rPr lang="en-US" sz="13868" dirty="0">
                <a:solidFill>
                  <a:srgbClr val="DE6739"/>
                </a:solidFill>
                <a:latin typeface="Brice SemiExpanded Extra-Light"/>
                <a:ea typeface="Brice SemiExpanded Extra-Light"/>
                <a:cs typeface="Brice SemiExpanded Extra-Light"/>
                <a:sym typeface="Brice SemiExpanded Extra-Light"/>
              </a:rPr>
              <a:t>3</a:t>
            </a:r>
            <a:endParaRPr lang="en-US" sz="13868" u="none" strike="noStrike" dirty="0">
              <a:solidFill>
                <a:srgbClr val="DE6739"/>
              </a:solidFill>
              <a:latin typeface="Brice SemiExpanded Extra-Light"/>
              <a:ea typeface="Brice SemiExpanded Extra-Light"/>
              <a:cs typeface="Brice SemiExpanded Extra-Light"/>
              <a:sym typeface="Brice SemiExpanded Extra-Light"/>
            </a:endParaRPr>
          </a:p>
        </p:txBody>
      </p:sp>
      <p:sp>
        <p:nvSpPr>
          <p:cNvPr id="10" name="TextBox 5">
            <a:extLst>
              <a:ext uri="{FF2B5EF4-FFF2-40B4-BE49-F238E27FC236}">
                <a16:creationId xmlns:a16="http://schemas.microsoft.com/office/drawing/2014/main" id="{957087C5-FD50-4BE3-65AA-579B1CE75DCB}"/>
              </a:ext>
            </a:extLst>
          </p:cNvPr>
          <p:cNvSpPr txBox="1"/>
          <p:nvPr/>
        </p:nvSpPr>
        <p:spPr>
          <a:xfrm>
            <a:off x="13081770" y="6846613"/>
            <a:ext cx="4000500" cy="648403"/>
          </a:xfrm>
          <a:prstGeom prst="rect">
            <a:avLst/>
          </a:prstGeom>
        </p:spPr>
        <p:txBody>
          <a:bodyPr lIns="0" tIns="0" rIns="0" bIns="0" rtlCol="0" anchor="t">
            <a:spAutoFit/>
          </a:bodyPr>
          <a:lstStyle/>
          <a:p>
            <a:pPr marL="0" lvl="0" indent="0" algn="ctr">
              <a:lnSpc>
                <a:spcPts val="5377"/>
              </a:lnSpc>
              <a:spcBef>
                <a:spcPct val="0"/>
              </a:spcBef>
            </a:pPr>
            <a:r>
              <a:rPr lang="en-US" sz="3361" dirty="0">
                <a:solidFill>
                  <a:srgbClr val="000000"/>
                </a:solidFill>
                <a:latin typeface="Klein"/>
                <a:ea typeface="Klein"/>
                <a:cs typeface="Klein"/>
                <a:sym typeface="Klein"/>
              </a:rPr>
              <a:t>Challenges</a:t>
            </a: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ABB810-EC7A-8B75-4D19-465D9898173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What Is Two-Factor Authentication, and How Does It Work? | Trusted Since  1922">
            <a:extLst>
              <a:ext uri="{FF2B5EF4-FFF2-40B4-BE49-F238E27FC236}">
                <a16:creationId xmlns:a16="http://schemas.microsoft.com/office/drawing/2014/main" id="{7A7D96D9-A47B-2A8B-0401-A6AB5AB672BE}"/>
              </a:ext>
            </a:extLst>
          </p:cNvPr>
          <p:cNvPicPr>
            <a:picLocks noChangeAspect="1"/>
          </p:cNvPicPr>
          <p:nvPr/>
        </p:nvPicPr>
        <p:blipFill>
          <a:blip r:embed="rId2"/>
          <a:srcRect l="5884"/>
          <a:stretch/>
        </p:blipFill>
        <p:spPr>
          <a:xfrm>
            <a:off x="1" y="10"/>
            <a:ext cx="14504463" cy="10286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A86FD7-45EF-ABB7-5F22-B4B4294D23AE}"/>
              </a:ext>
            </a:extLst>
          </p:cNvPr>
          <p:cNvSpPr txBox="1"/>
          <p:nvPr/>
        </p:nvSpPr>
        <p:spPr>
          <a:xfrm>
            <a:off x="12196184" y="2342224"/>
            <a:ext cx="5733283" cy="56141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0" indent="-228600">
              <a:lnSpc>
                <a:spcPct val="90000"/>
              </a:lnSpc>
              <a:spcAft>
                <a:spcPts val="600"/>
              </a:spcAft>
              <a:buFont typeface="Arial" panose="020B0604020202020204" pitchFamily="34" charset="0"/>
              <a:buChar char="•"/>
            </a:pPr>
            <a:r>
              <a:rPr lang="en-US" sz="3000">
                <a:latin typeface="Klein"/>
              </a:rPr>
              <a:t>Scraper cannot function with LinkedIn accounts using two-factor authentication. </a:t>
            </a:r>
          </a:p>
          <a:p>
            <a:pPr marL="571500" indent="-228600">
              <a:lnSpc>
                <a:spcPct val="90000"/>
              </a:lnSpc>
              <a:spcAft>
                <a:spcPts val="600"/>
              </a:spcAft>
              <a:buFont typeface="Arial" panose="020B0604020202020204" pitchFamily="34" charset="0"/>
              <a:buChar char="•"/>
            </a:pPr>
            <a:r>
              <a:rPr lang="en-US" sz="3000">
                <a:latin typeface="Klein"/>
              </a:rPr>
              <a:t>GPT analysis can be limited if resume format is overly visual or unstructured.</a:t>
            </a:r>
          </a:p>
          <a:p>
            <a:pPr marL="571500" indent="-228600">
              <a:lnSpc>
                <a:spcPct val="90000"/>
              </a:lnSpc>
              <a:spcAft>
                <a:spcPts val="600"/>
              </a:spcAft>
              <a:buFont typeface="Arial" panose="020B0604020202020204" pitchFamily="34" charset="0"/>
              <a:buChar char="•"/>
            </a:pPr>
            <a:r>
              <a:rPr lang="en-US" sz="3000">
                <a:latin typeface="Klein"/>
              </a:rPr>
              <a:t>Output quality varies depending on the clarity and formatting of the uploaded resume.</a:t>
            </a:r>
          </a:p>
        </p:txBody>
      </p:sp>
    </p:spTree>
    <p:extLst>
      <p:ext uri="{BB962C8B-B14F-4D97-AF65-F5344CB8AC3E}">
        <p14:creationId xmlns:p14="http://schemas.microsoft.com/office/powerpoint/2010/main" val="3078463077"/>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73C2A1-147D-9BBC-79EA-C8982CECE8D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arge Language Model Types, Working, and Examples | Spiceworks - Spiceworks">
            <a:extLst>
              <a:ext uri="{FF2B5EF4-FFF2-40B4-BE49-F238E27FC236}">
                <a16:creationId xmlns:a16="http://schemas.microsoft.com/office/drawing/2014/main" id="{9E62062E-BA7E-D521-62B3-FA34D2BD004D}"/>
              </a:ext>
            </a:extLst>
          </p:cNvPr>
          <p:cNvPicPr>
            <a:picLocks noChangeAspect="1"/>
          </p:cNvPicPr>
          <p:nvPr/>
        </p:nvPicPr>
        <p:blipFill>
          <a:blip r:embed="rId2"/>
          <a:srcRect l="11610" r="17891"/>
          <a:stretch/>
        </p:blipFill>
        <p:spPr>
          <a:xfrm>
            <a:off x="3783534" y="10"/>
            <a:ext cx="14504463" cy="10286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5D8076-E433-F986-849C-C346E32E9293}"/>
              </a:ext>
            </a:extLst>
          </p:cNvPr>
          <p:cNvSpPr txBox="1"/>
          <p:nvPr/>
        </p:nvSpPr>
        <p:spPr>
          <a:xfrm>
            <a:off x="1257300" y="547687"/>
            <a:ext cx="5733283" cy="28498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6600">
                <a:solidFill>
                  <a:schemeClr val="accent6">
                    <a:lumMod val="76000"/>
                  </a:schemeClr>
                </a:solidFill>
                <a:latin typeface="Brice SemiExpanded Extra-Light"/>
                <a:ea typeface="+mj-ea"/>
                <a:cs typeface="+mj-cs"/>
              </a:rPr>
              <a:t>IMPACT</a:t>
            </a:r>
          </a:p>
        </p:txBody>
      </p:sp>
      <p:sp>
        <p:nvSpPr>
          <p:cNvPr id="2" name="TextBox 1">
            <a:extLst>
              <a:ext uri="{FF2B5EF4-FFF2-40B4-BE49-F238E27FC236}">
                <a16:creationId xmlns:a16="http://schemas.microsoft.com/office/drawing/2014/main" id="{A9E5B4BA-FC3F-9CF8-3D93-84A3CC9EDBE5}"/>
              </a:ext>
            </a:extLst>
          </p:cNvPr>
          <p:cNvSpPr txBox="1"/>
          <p:nvPr/>
        </p:nvSpPr>
        <p:spPr>
          <a:xfrm>
            <a:off x="915377" y="3006532"/>
            <a:ext cx="5733283" cy="56141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0" indent="-228600">
              <a:lnSpc>
                <a:spcPct val="90000"/>
              </a:lnSpc>
              <a:spcAft>
                <a:spcPts val="600"/>
              </a:spcAft>
              <a:buFont typeface="Arial" panose="020B0604020202020204" pitchFamily="34" charset="0"/>
              <a:buChar char="•"/>
            </a:pPr>
            <a:r>
              <a:rPr lang="en-US" sz="3000">
                <a:latin typeface="Klein"/>
              </a:rPr>
              <a:t>Speeds up the job search process by combining resume assessment with live job scraping. </a:t>
            </a:r>
          </a:p>
          <a:p>
            <a:pPr marL="571500" indent="-228600">
              <a:lnSpc>
                <a:spcPct val="90000"/>
              </a:lnSpc>
              <a:spcAft>
                <a:spcPts val="600"/>
              </a:spcAft>
              <a:buFont typeface="Arial" panose="020B0604020202020204" pitchFamily="34" charset="0"/>
              <a:buChar char="•"/>
            </a:pPr>
            <a:r>
              <a:rPr lang="en-US" sz="3000">
                <a:latin typeface="Klein"/>
              </a:rPr>
              <a:t>Empowers users to refine their resumes based on AI-generated feedback. </a:t>
            </a:r>
          </a:p>
          <a:p>
            <a:pPr marL="571500" indent="-228600">
              <a:lnSpc>
                <a:spcPct val="90000"/>
              </a:lnSpc>
              <a:spcAft>
                <a:spcPts val="600"/>
              </a:spcAft>
              <a:buFont typeface="Arial" panose="020B0604020202020204" pitchFamily="34" charset="0"/>
              <a:buChar char="•"/>
            </a:pPr>
            <a:r>
              <a:rPr lang="en-US" sz="3000">
                <a:latin typeface="Klein"/>
              </a:rPr>
              <a:t>Provided hands-on experience with LLM integration, prompt engineering, and browser automation.</a:t>
            </a:r>
          </a:p>
        </p:txBody>
      </p:sp>
    </p:spTree>
    <p:extLst>
      <p:ext uri="{BB962C8B-B14F-4D97-AF65-F5344CB8AC3E}">
        <p14:creationId xmlns:p14="http://schemas.microsoft.com/office/powerpoint/2010/main" val="1129770367"/>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0+] Technology Linkedin Backgrounds | Wallpapers.com">
            <a:extLst>
              <a:ext uri="{FF2B5EF4-FFF2-40B4-BE49-F238E27FC236}">
                <a16:creationId xmlns:a16="http://schemas.microsoft.com/office/drawing/2014/main" id="{E5832B27-B083-17F3-7F00-D76F9713295D}"/>
              </a:ext>
            </a:extLst>
          </p:cNvPr>
          <p:cNvPicPr>
            <a:picLocks noChangeAspect="1"/>
          </p:cNvPicPr>
          <p:nvPr/>
        </p:nvPicPr>
        <p:blipFill>
          <a:blip r:embed="rId2"/>
          <a:srcRect l="5389" r="15299"/>
          <a:stretch/>
        </p:blipFill>
        <p:spPr>
          <a:xfrm>
            <a:off x="1" y="10"/>
            <a:ext cx="14504463" cy="10286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7CA88A-8ADF-DB97-7A57-1B82E3089923}"/>
              </a:ext>
            </a:extLst>
          </p:cNvPr>
          <p:cNvSpPr txBox="1"/>
          <p:nvPr/>
        </p:nvSpPr>
        <p:spPr>
          <a:xfrm>
            <a:off x="10496340" y="586764"/>
            <a:ext cx="12180974" cy="28498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a:solidFill>
                  <a:schemeClr val="accent6">
                    <a:lumMod val="76000"/>
                  </a:schemeClr>
                </a:solidFill>
                <a:latin typeface="Brice SemiExpanded Extra-Light"/>
                <a:ea typeface="+mj-ea"/>
                <a:cs typeface="+mj-cs"/>
              </a:rPr>
              <a:t>ENHANCEMENTS</a:t>
            </a:r>
          </a:p>
        </p:txBody>
      </p:sp>
      <p:sp>
        <p:nvSpPr>
          <p:cNvPr id="3" name="TextBox 2">
            <a:extLst>
              <a:ext uri="{FF2B5EF4-FFF2-40B4-BE49-F238E27FC236}">
                <a16:creationId xmlns:a16="http://schemas.microsoft.com/office/drawing/2014/main" id="{E83B650E-8664-FFCE-0767-43CE031EF860}"/>
              </a:ext>
            </a:extLst>
          </p:cNvPr>
          <p:cNvSpPr txBox="1"/>
          <p:nvPr/>
        </p:nvSpPr>
        <p:spPr>
          <a:xfrm>
            <a:off x="11277877" y="3240993"/>
            <a:ext cx="5733283" cy="56141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a:latin typeface="Klein"/>
              </a:rPr>
              <a:t>Build a mobile-compatible version or lightweight desktop app</a:t>
            </a:r>
          </a:p>
          <a:p>
            <a:pPr marL="342900" indent="-228600">
              <a:lnSpc>
                <a:spcPct val="90000"/>
              </a:lnSpc>
              <a:spcAft>
                <a:spcPts val="600"/>
              </a:spcAft>
              <a:buFont typeface="Arial" panose="020B0604020202020204" pitchFamily="34" charset="0"/>
              <a:buChar char="•"/>
            </a:pPr>
            <a:r>
              <a:rPr lang="en-US" sz="2400">
                <a:latin typeface="Klein"/>
              </a:rPr>
              <a:t>Enable cover letter generation tailored to scraped job postings</a:t>
            </a:r>
          </a:p>
          <a:p>
            <a:pPr marL="342900" indent="-228600">
              <a:lnSpc>
                <a:spcPct val="90000"/>
              </a:lnSpc>
              <a:spcAft>
                <a:spcPts val="600"/>
              </a:spcAft>
              <a:buFont typeface="Arial" panose="020B0604020202020204" pitchFamily="34" charset="0"/>
              <a:buChar char="•"/>
            </a:pPr>
            <a:r>
              <a:rPr lang="en-US" sz="2400">
                <a:latin typeface="Klein"/>
              </a:rPr>
              <a:t>Integrate multiple job portals: Indeed, Glassdoor, Dice, Monster</a:t>
            </a:r>
          </a:p>
          <a:p>
            <a:pPr marL="342900" indent="-228600">
              <a:lnSpc>
                <a:spcPct val="90000"/>
              </a:lnSpc>
              <a:spcAft>
                <a:spcPts val="600"/>
              </a:spcAft>
              <a:buFont typeface="Arial" panose="020B0604020202020204" pitchFamily="34" charset="0"/>
              <a:buChar char="•"/>
            </a:pPr>
            <a:r>
              <a:rPr lang="en-US" sz="2400">
                <a:latin typeface="Klein"/>
              </a:rPr>
              <a:t>Enable auto-apply to suitable jobs using resume data (via RPA or platform APIs)</a:t>
            </a:r>
          </a:p>
          <a:p>
            <a:pPr marL="342900" indent="-228600">
              <a:lnSpc>
                <a:spcPct val="90000"/>
              </a:lnSpc>
              <a:spcAft>
                <a:spcPts val="600"/>
              </a:spcAft>
              <a:buFont typeface="Arial" panose="020B0604020202020204" pitchFamily="34" charset="0"/>
              <a:buChar char="•"/>
            </a:pPr>
            <a:r>
              <a:rPr lang="en-US" sz="2400">
                <a:latin typeface="Klein"/>
              </a:rPr>
              <a:t>Implement personalized job alerts via email or notification</a:t>
            </a:r>
          </a:p>
          <a:p>
            <a:pPr marL="342900" indent="-228600">
              <a:lnSpc>
                <a:spcPct val="90000"/>
              </a:lnSpc>
              <a:spcAft>
                <a:spcPts val="600"/>
              </a:spcAft>
              <a:buFont typeface="Arial" panose="020B0604020202020204" pitchFamily="34" charset="0"/>
              <a:buChar char="•"/>
            </a:pPr>
            <a:r>
              <a:rPr lang="en-US" sz="2400">
                <a:latin typeface="Klein"/>
              </a:rPr>
              <a:t>Add option to save/bookmark jobs and rank by relevance</a:t>
            </a:r>
          </a:p>
          <a:p>
            <a:pPr indent="-228600">
              <a:lnSpc>
                <a:spcPct val="90000"/>
              </a:lnSpc>
              <a:spcAft>
                <a:spcPts val="600"/>
              </a:spcAft>
              <a:buFont typeface="Arial" panose="020B0604020202020204" pitchFamily="34" charset="0"/>
              <a:buChar char="•"/>
            </a:pPr>
            <a:endParaRPr lang="en-US" sz="2800"/>
          </a:p>
        </p:txBody>
      </p:sp>
    </p:spTree>
    <p:extLst>
      <p:ext uri="{BB962C8B-B14F-4D97-AF65-F5344CB8AC3E}">
        <p14:creationId xmlns:p14="http://schemas.microsoft.com/office/powerpoint/2010/main" val="195253943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E6739"/>
        </a:solidFill>
        <a:effectLst/>
      </p:bgPr>
    </p:bg>
    <p:spTree>
      <p:nvGrpSpPr>
        <p:cNvPr id="1" name="">
          <a:extLst>
            <a:ext uri="{FF2B5EF4-FFF2-40B4-BE49-F238E27FC236}">
              <a16:creationId xmlns:a16="http://schemas.microsoft.com/office/drawing/2014/main" id="{DB6A038D-80EF-A4BB-F1CF-8D48E76842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C9AC1E-4B01-AE28-E957-AB67018D46C2}"/>
              </a:ext>
            </a:extLst>
          </p:cNvPr>
          <p:cNvGrpSpPr/>
          <p:nvPr/>
        </p:nvGrpSpPr>
        <p:grpSpPr>
          <a:xfrm>
            <a:off x="-814994" y="4257949"/>
            <a:ext cx="19917988" cy="2778544"/>
            <a:chOff x="0" y="-47625"/>
            <a:chExt cx="5245890" cy="731798"/>
          </a:xfrm>
        </p:grpSpPr>
        <p:sp>
          <p:nvSpPr>
            <p:cNvPr id="3" name="Freeform 3">
              <a:extLst>
                <a:ext uri="{FF2B5EF4-FFF2-40B4-BE49-F238E27FC236}">
                  <a16:creationId xmlns:a16="http://schemas.microsoft.com/office/drawing/2014/main" id="{4EBAAB43-C1C5-D405-8863-CE4A6255D029}"/>
                </a:ext>
              </a:extLst>
            </p:cNvPr>
            <p:cNvSpPr/>
            <p:nvPr/>
          </p:nvSpPr>
          <p:spPr>
            <a:xfrm>
              <a:off x="0" y="0"/>
              <a:ext cx="5245890" cy="684173"/>
            </a:xfrm>
            <a:custGeom>
              <a:avLst/>
              <a:gdLst/>
              <a:ahLst/>
              <a:cxnLst/>
              <a:rect l="l" t="t" r="r" b="b"/>
              <a:pathLst>
                <a:path w="5245890" h="684173">
                  <a:moveTo>
                    <a:pt x="0" y="0"/>
                  </a:moveTo>
                  <a:lnTo>
                    <a:pt x="5245890" y="0"/>
                  </a:lnTo>
                  <a:lnTo>
                    <a:pt x="5245890" y="684173"/>
                  </a:lnTo>
                  <a:lnTo>
                    <a:pt x="0" y="684173"/>
                  </a:lnTo>
                  <a:close/>
                </a:path>
              </a:pathLst>
            </a:custGeom>
            <a:solidFill>
              <a:srgbClr val="EFEFED"/>
            </a:solidFill>
          </p:spPr>
          <p:txBody>
            <a:bodyPr/>
            <a:lstStyle/>
            <a:p>
              <a:endParaRPr lang="en-IN"/>
            </a:p>
          </p:txBody>
        </p:sp>
        <p:sp>
          <p:nvSpPr>
            <p:cNvPr id="4" name="TextBox 4">
              <a:extLst>
                <a:ext uri="{FF2B5EF4-FFF2-40B4-BE49-F238E27FC236}">
                  <a16:creationId xmlns:a16="http://schemas.microsoft.com/office/drawing/2014/main" id="{E6D5EDD7-7DD8-36A4-DF4E-AEE41A100CE0}"/>
                </a:ext>
              </a:extLst>
            </p:cNvPr>
            <p:cNvSpPr txBox="1"/>
            <p:nvPr/>
          </p:nvSpPr>
          <p:spPr>
            <a:xfrm>
              <a:off x="0" y="-47625"/>
              <a:ext cx="5245890" cy="731798"/>
            </a:xfrm>
            <a:prstGeom prst="rect">
              <a:avLst/>
            </a:prstGeom>
          </p:spPr>
          <p:txBody>
            <a:bodyPr lIns="50800" tIns="50800" rIns="50800" bIns="50800" rtlCol="0" anchor="ctr"/>
            <a:lstStyle/>
            <a:p>
              <a:pPr algn="ctr">
                <a:lnSpc>
                  <a:spcPts val="2380"/>
                </a:lnSpc>
              </a:pPr>
              <a:endParaRPr/>
            </a:p>
          </p:txBody>
        </p:sp>
      </p:grpSp>
      <p:sp>
        <p:nvSpPr>
          <p:cNvPr id="6" name="TextBox 6">
            <a:extLst>
              <a:ext uri="{FF2B5EF4-FFF2-40B4-BE49-F238E27FC236}">
                <a16:creationId xmlns:a16="http://schemas.microsoft.com/office/drawing/2014/main" id="{18F1CE8C-10D9-742E-A028-0DB0AA5DFF33}"/>
              </a:ext>
            </a:extLst>
          </p:cNvPr>
          <p:cNvSpPr txBox="1"/>
          <p:nvPr/>
        </p:nvSpPr>
        <p:spPr>
          <a:xfrm>
            <a:off x="0" y="4942104"/>
            <a:ext cx="18288000" cy="1442703"/>
          </a:xfrm>
          <a:prstGeom prst="rect">
            <a:avLst/>
          </a:prstGeom>
        </p:spPr>
        <p:txBody>
          <a:bodyPr lIns="0" tIns="0" rIns="0" bIns="0" rtlCol="0" anchor="t">
            <a:spAutoFit/>
          </a:bodyPr>
          <a:lstStyle/>
          <a:p>
            <a:pPr algn="ctr">
              <a:lnSpc>
                <a:spcPts val="14967"/>
              </a:lnSpc>
              <a:spcBef>
                <a:spcPct val="0"/>
              </a:spcBef>
            </a:pPr>
            <a:r>
              <a:rPr lang="en-US" sz="9600">
                <a:solidFill>
                  <a:srgbClr val="DE6739"/>
                </a:solidFill>
                <a:latin typeface="Brice SemiExpanded Extra-Light"/>
                <a:ea typeface="Brice SemiExpanded Extra-Light"/>
                <a:cs typeface="Brice SemiExpanded Extra-Light"/>
              </a:rPr>
              <a:t>THANK YOU</a:t>
            </a:r>
          </a:p>
        </p:txBody>
      </p:sp>
    </p:spTree>
    <p:extLst>
      <p:ext uri="{BB962C8B-B14F-4D97-AF65-F5344CB8AC3E}">
        <p14:creationId xmlns:p14="http://schemas.microsoft.com/office/powerpoint/2010/main" val="17510132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6739"/>
        </a:solidFill>
        <a:effectLst/>
      </p:bgPr>
    </p:bg>
    <p:spTree>
      <p:nvGrpSpPr>
        <p:cNvPr id="1" name=""/>
        <p:cNvGrpSpPr/>
        <p:nvPr/>
      </p:nvGrpSpPr>
      <p:grpSpPr>
        <a:xfrm>
          <a:off x="0" y="0"/>
          <a:ext cx="0" cy="0"/>
          <a:chOff x="0" y="0"/>
          <a:chExt cx="0" cy="0"/>
        </a:xfrm>
      </p:grpSpPr>
      <p:grpSp>
        <p:nvGrpSpPr>
          <p:cNvPr id="2" name="Group 2"/>
          <p:cNvGrpSpPr/>
          <p:nvPr/>
        </p:nvGrpSpPr>
        <p:grpSpPr>
          <a:xfrm>
            <a:off x="-814994" y="4257949"/>
            <a:ext cx="19917988" cy="2778544"/>
            <a:chOff x="0" y="-47625"/>
            <a:chExt cx="5245890" cy="731798"/>
          </a:xfrm>
        </p:grpSpPr>
        <p:sp>
          <p:nvSpPr>
            <p:cNvPr id="3" name="Freeform 3"/>
            <p:cNvSpPr/>
            <p:nvPr/>
          </p:nvSpPr>
          <p:spPr>
            <a:xfrm>
              <a:off x="0" y="0"/>
              <a:ext cx="5245890" cy="684173"/>
            </a:xfrm>
            <a:custGeom>
              <a:avLst/>
              <a:gdLst/>
              <a:ahLst/>
              <a:cxnLst/>
              <a:rect l="l" t="t" r="r" b="b"/>
              <a:pathLst>
                <a:path w="5245890" h="684173">
                  <a:moveTo>
                    <a:pt x="0" y="0"/>
                  </a:moveTo>
                  <a:lnTo>
                    <a:pt x="5245890" y="0"/>
                  </a:lnTo>
                  <a:lnTo>
                    <a:pt x="5245890" y="684173"/>
                  </a:lnTo>
                  <a:lnTo>
                    <a:pt x="0" y="684173"/>
                  </a:lnTo>
                  <a:close/>
                </a:path>
              </a:pathLst>
            </a:custGeom>
            <a:solidFill>
              <a:srgbClr val="EFEFED"/>
            </a:solidFill>
          </p:spPr>
          <p:txBody>
            <a:bodyPr/>
            <a:lstStyle/>
            <a:p>
              <a:endParaRPr lang="en-IN"/>
            </a:p>
          </p:txBody>
        </p:sp>
        <p:sp>
          <p:nvSpPr>
            <p:cNvPr id="4" name="TextBox 4"/>
            <p:cNvSpPr txBox="1"/>
            <p:nvPr/>
          </p:nvSpPr>
          <p:spPr>
            <a:xfrm>
              <a:off x="0" y="-47625"/>
              <a:ext cx="5245890" cy="731798"/>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4732488" y="1417315"/>
            <a:ext cx="8823024" cy="3021293"/>
          </a:xfrm>
          <a:prstGeom prst="rect">
            <a:avLst/>
          </a:prstGeom>
        </p:spPr>
        <p:txBody>
          <a:bodyPr lIns="0" tIns="0" rIns="0" bIns="0" rtlCol="0" anchor="t">
            <a:spAutoFit/>
          </a:bodyPr>
          <a:lstStyle/>
          <a:p>
            <a:pPr marL="0" lvl="0" indent="0" algn="ctr">
              <a:lnSpc>
                <a:spcPts val="23996"/>
              </a:lnSpc>
              <a:spcBef>
                <a:spcPct val="0"/>
              </a:spcBef>
            </a:pPr>
            <a:r>
              <a:rPr lang="en-US" sz="19509" u="none" strike="noStrike" spc="3082">
                <a:solidFill>
                  <a:srgbClr val="EFEFED"/>
                </a:solidFill>
                <a:latin typeface="Brice SemiExpanded Extra-Light"/>
                <a:ea typeface="Brice SemiExpanded Extra-Light"/>
                <a:cs typeface="Brice SemiExpanded Extra-Light"/>
                <a:sym typeface="Brice SemiExpanded Extra-Light"/>
              </a:rPr>
              <a:t>01</a:t>
            </a:r>
          </a:p>
        </p:txBody>
      </p:sp>
      <p:sp>
        <p:nvSpPr>
          <p:cNvPr id="6" name="TextBox 6"/>
          <p:cNvSpPr txBox="1"/>
          <p:nvPr/>
        </p:nvSpPr>
        <p:spPr>
          <a:xfrm>
            <a:off x="-324437" y="4834339"/>
            <a:ext cx="18936875" cy="2285447"/>
          </a:xfrm>
          <a:prstGeom prst="rect">
            <a:avLst/>
          </a:prstGeom>
        </p:spPr>
        <p:txBody>
          <a:bodyPr lIns="0" tIns="0" rIns="0" bIns="0" rtlCol="0" anchor="t">
            <a:spAutoFit/>
          </a:bodyPr>
          <a:lstStyle/>
          <a:p>
            <a:pPr marL="0" lvl="0" indent="0" algn="ctr">
              <a:lnSpc>
                <a:spcPts val="18097"/>
              </a:lnSpc>
              <a:spcBef>
                <a:spcPct val="0"/>
              </a:spcBef>
            </a:pPr>
            <a:r>
              <a:rPr lang="en-US" sz="14713">
                <a:solidFill>
                  <a:srgbClr val="DE6739"/>
                </a:solidFill>
                <a:latin typeface="Brice SemiExpanded Extra-Light"/>
                <a:ea typeface="Brice SemiExpanded Extra-Light"/>
                <a:cs typeface="Brice SemiExpanded Extra-Light"/>
                <a:sym typeface="Brice SemiExpanded Extra-Light"/>
              </a:rPr>
              <a:t>INTRODUCTION</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pic>
        <p:nvPicPr>
          <p:cNvPr id="10" name="Picture 9" descr="Job Finder Websites: A Comprehensive Overview">
            <a:extLst>
              <a:ext uri="{FF2B5EF4-FFF2-40B4-BE49-F238E27FC236}">
                <a16:creationId xmlns:a16="http://schemas.microsoft.com/office/drawing/2014/main" id="{F05CAA0F-CDDE-F6CC-2700-F1898E17F1C4}"/>
              </a:ext>
            </a:extLst>
          </p:cNvPr>
          <p:cNvPicPr>
            <a:picLocks noChangeAspect="1"/>
          </p:cNvPicPr>
          <p:nvPr/>
        </p:nvPicPr>
        <p:blipFill>
          <a:blip r:embed="rId2"/>
          <a:stretch>
            <a:fillRect/>
          </a:stretch>
        </p:blipFill>
        <p:spPr>
          <a:xfrm>
            <a:off x="7375769" y="4885"/>
            <a:ext cx="10912231" cy="10306538"/>
          </a:xfrm>
          <a:prstGeom prst="rect">
            <a:avLst/>
          </a:prstGeom>
        </p:spPr>
      </p:pic>
      <p:pic>
        <p:nvPicPr>
          <p:cNvPr id="18" name="Picture 17">
            <a:extLst>
              <a:ext uri="{FF2B5EF4-FFF2-40B4-BE49-F238E27FC236}">
                <a16:creationId xmlns:a16="http://schemas.microsoft.com/office/drawing/2014/main" id="{9E9DCDCB-8B68-6677-5793-190AA7C43345}"/>
              </a:ext>
            </a:extLst>
          </p:cNvPr>
          <p:cNvPicPr>
            <a:picLocks noChangeAspect="1"/>
          </p:cNvPicPr>
          <p:nvPr/>
        </p:nvPicPr>
        <p:blipFill>
          <a:blip r:embed="rId3"/>
          <a:stretch>
            <a:fillRect/>
          </a:stretch>
        </p:blipFill>
        <p:spPr>
          <a:xfrm>
            <a:off x="5175" y="2570731"/>
            <a:ext cx="11835132" cy="6003127"/>
          </a:xfrm>
          <a:prstGeom prst="rect">
            <a:avLst/>
          </a:prstGeom>
        </p:spPr>
      </p:pic>
      <p:sp>
        <p:nvSpPr>
          <p:cNvPr id="17" name="TextBox 16">
            <a:extLst>
              <a:ext uri="{FF2B5EF4-FFF2-40B4-BE49-F238E27FC236}">
                <a16:creationId xmlns:a16="http://schemas.microsoft.com/office/drawing/2014/main" id="{4CC8331C-2D82-A4BF-2551-9BA971C6D2F0}"/>
              </a:ext>
            </a:extLst>
          </p:cNvPr>
          <p:cNvSpPr txBox="1"/>
          <p:nvPr/>
        </p:nvSpPr>
        <p:spPr>
          <a:xfrm>
            <a:off x="-1" y="2227384"/>
            <a:ext cx="1080476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dirty="0">
                <a:solidFill>
                  <a:schemeClr val="accent6">
                    <a:lumMod val="76000"/>
                  </a:schemeClr>
                </a:solidFill>
                <a:latin typeface="Brice SemiExpanded Extra-Light"/>
                <a:ea typeface="Calibri"/>
                <a:cs typeface="Calibri"/>
              </a:rPr>
              <a:t>OVERVIEW</a:t>
            </a:r>
            <a:endParaRPr lang="en-US" sz="8800" dirty="0">
              <a:solidFill>
                <a:schemeClr val="accent6">
                  <a:lumMod val="76000"/>
                </a:schemeClr>
              </a:solidFill>
              <a:latin typeface="Brice SemiExpanded Extra-Light"/>
            </a:endParaRPr>
          </a:p>
        </p:txBody>
      </p:sp>
      <p:sp>
        <p:nvSpPr>
          <p:cNvPr id="19" name="TextBox 18">
            <a:extLst>
              <a:ext uri="{FF2B5EF4-FFF2-40B4-BE49-F238E27FC236}">
                <a16:creationId xmlns:a16="http://schemas.microsoft.com/office/drawing/2014/main" id="{499B7963-2FE9-1E57-7415-88576E6AB997}"/>
              </a:ext>
            </a:extLst>
          </p:cNvPr>
          <p:cNvSpPr txBox="1"/>
          <p:nvPr/>
        </p:nvSpPr>
        <p:spPr>
          <a:xfrm>
            <a:off x="244229" y="3673230"/>
            <a:ext cx="11596077" cy="367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500" dirty="0">
              <a:latin typeface="Klein"/>
              <a:ea typeface="+mn-lt"/>
              <a:cs typeface="+mn-lt"/>
            </a:endParaRPr>
          </a:p>
          <a:p>
            <a:r>
              <a:rPr lang="en-US" sz="2500" dirty="0">
                <a:latin typeface="Klein"/>
                <a:ea typeface="+mn-lt"/>
                <a:cs typeface="+mn-lt"/>
              </a:rPr>
              <a:t>What it does</a:t>
            </a:r>
            <a:endParaRPr lang="en-US" sz="2500" dirty="0">
              <a:latin typeface="Klein"/>
            </a:endParaRPr>
          </a:p>
          <a:p>
            <a:pPr marL="285750" indent="-285750">
              <a:buFont typeface="Arial"/>
              <a:buChar char="•"/>
            </a:pPr>
            <a:r>
              <a:rPr lang="en-US" sz="2000" dirty="0">
                <a:latin typeface="Klein"/>
                <a:ea typeface="+mn-lt"/>
                <a:cs typeface="+mn-lt"/>
              </a:rPr>
              <a:t>Uses GPT-3.5 to read and analyze the structure and content of user uploaded resume </a:t>
            </a:r>
            <a:endParaRPr lang="en-US" sz="2000" dirty="0">
              <a:latin typeface="Klein"/>
            </a:endParaRPr>
          </a:p>
          <a:p>
            <a:pPr marL="285750" indent="-285750">
              <a:buFont typeface="Arial"/>
              <a:buChar char="•"/>
            </a:pPr>
            <a:r>
              <a:rPr lang="en-US" sz="2000" dirty="0">
                <a:latin typeface="Klein"/>
                <a:ea typeface="+mn-lt"/>
                <a:cs typeface="+mn-lt"/>
              </a:rPr>
              <a:t>Provides actionable insights to optimize resume </a:t>
            </a:r>
            <a:endParaRPr lang="en-US" sz="2000" dirty="0">
              <a:latin typeface="Klein"/>
            </a:endParaRPr>
          </a:p>
          <a:p>
            <a:pPr marL="285750" indent="-285750">
              <a:buFont typeface="Arial"/>
              <a:buChar char="•"/>
            </a:pPr>
            <a:r>
              <a:rPr lang="en-US" sz="2000" dirty="0">
                <a:latin typeface="Klein"/>
                <a:ea typeface="+mn-lt"/>
                <a:cs typeface="+mn-lt"/>
              </a:rPr>
              <a:t>Scrapes LinkedIn based on extracted roles and skills to fetch matching job listings</a:t>
            </a:r>
          </a:p>
          <a:p>
            <a:endParaRPr lang="en-US" sz="2000" dirty="0">
              <a:latin typeface="Klein"/>
              <a:ea typeface="+mn-lt"/>
              <a:cs typeface="+mn-lt"/>
            </a:endParaRPr>
          </a:p>
          <a:p>
            <a:endParaRPr lang="en-US" sz="2000" dirty="0">
              <a:latin typeface="Klein"/>
            </a:endParaRPr>
          </a:p>
          <a:p>
            <a:r>
              <a:rPr lang="en-US" sz="2500" dirty="0">
                <a:latin typeface="Klein"/>
                <a:ea typeface="+mn-lt"/>
                <a:cs typeface="+mn-lt"/>
              </a:rPr>
              <a:t>Why it matters</a:t>
            </a:r>
            <a:endParaRPr lang="en-US" sz="2500" dirty="0">
              <a:latin typeface="Klein"/>
            </a:endParaRPr>
          </a:p>
          <a:p>
            <a:pPr marL="285750" indent="-285750">
              <a:buFont typeface="Arial"/>
              <a:buChar char="•"/>
            </a:pPr>
            <a:r>
              <a:rPr lang="en-US" sz="2000" dirty="0">
                <a:latin typeface="Klein"/>
                <a:ea typeface="+mn-lt"/>
                <a:cs typeface="+mn-lt"/>
              </a:rPr>
              <a:t>Reduces the time users spend manually tailoring resumes and searching for jobs </a:t>
            </a:r>
            <a:endParaRPr lang="en-US" sz="2000" dirty="0">
              <a:latin typeface="Klein"/>
            </a:endParaRPr>
          </a:p>
          <a:p>
            <a:pPr marL="285750" indent="-285750">
              <a:buFont typeface="Arial"/>
              <a:buChar char="•"/>
            </a:pPr>
            <a:r>
              <a:rPr lang="en-US" sz="2000" dirty="0">
                <a:latin typeface="Klein"/>
                <a:ea typeface="+mn-lt"/>
                <a:cs typeface="+mn-lt"/>
              </a:rPr>
              <a:t>Improves resume quality and targeting by aligning with current job market demands</a:t>
            </a:r>
            <a:endParaRPr lang="en-US" sz="2000" dirty="0">
              <a:latin typeface="Klein"/>
            </a:endParaRPr>
          </a:p>
          <a:p>
            <a:pPr algn="l"/>
            <a:endParaRPr lang="en-US" dirty="0">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a:extLst>
            <a:ext uri="{FF2B5EF4-FFF2-40B4-BE49-F238E27FC236}">
              <a16:creationId xmlns:a16="http://schemas.microsoft.com/office/drawing/2014/main" id="{4128F86E-3EAE-3C15-BDB5-177E73988739}"/>
            </a:ext>
          </a:extLst>
        </p:cNvPr>
        <p:cNvGrpSpPr/>
        <p:nvPr/>
      </p:nvGrpSpPr>
      <p:grpSpPr>
        <a:xfrm>
          <a:off x="0" y="0"/>
          <a:ext cx="0" cy="0"/>
          <a:chOff x="0" y="0"/>
          <a:chExt cx="0" cy="0"/>
        </a:xfrm>
      </p:grpSpPr>
      <p:pic>
        <p:nvPicPr>
          <p:cNvPr id="9" name="Picture 8" descr="Finding a job in Sweden as an expat - Immigration residency blog">
            <a:extLst>
              <a:ext uri="{FF2B5EF4-FFF2-40B4-BE49-F238E27FC236}">
                <a16:creationId xmlns:a16="http://schemas.microsoft.com/office/drawing/2014/main" id="{A697344C-08DD-08A1-9690-0A69BFAA14C8}"/>
              </a:ext>
            </a:extLst>
          </p:cNvPr>
          <p:cNvPicPr>
            <a:picLocks noChangeAspect="1"/>
          </p:cNvPicPr>
          <p:nvPr/>
        </p:nvPicPr>
        <p:blipFill>
          <a:blip r:embed="rId2"/>
          <a:stretch>
            <a:fillRect/>
          </a:stretch>
        </p:blipFill>
        <p:spPr>
          <a:xfrm>
            <a:off x="-3908" y="-3241"/>
            <a:ext cx="10521537" cy="10264554"/>
          </a:xfrm>
          <a:prstGeom prst="rect">
            <a:avLst/>
          </a:prstGeom>
        </p:spPr>
      </p:pic>
      <p:pic>
        <p:nvPicPr>
          <p:cNvPr id="10" name="Picture 9" descr="White Blank Rectangle Labels 3&quot; x 5&quot;">
            <a:extLst>
              <a:ext uri="{FF2B5EF4-FFF2-40B4-BE49-F238E27FC236}">
                <a16:creationId xmlns:a16="http://schemas.microsoft.com/office/drawing/2014/main" id="{D3238358-7679-657E-CBB5-14A79380B63D}"/>
              </a:ext>
            </a:extLst>
          </p:cNvPr>
          <p:cNvPicPr>
            <a:picLocks noChangeAspect="1"/>
          </p:cNvPicPr>
          <p:nvPr/>
        </p:nvPicPr>
        <p:blipFill>
          <a:blip r:embed="rId3"/>
          <a:stretch>
            <a:fillRect/>
          </a:stretch>
        </p:blipFill>
        <p:spPr>
          <a:xfrm rot="5400000">
            <a:off x="8820041" y="-1097734"/>
            <a:ext cx="6788853" cy="12236937"/>
          </a:xfrm>
          <a:prstGeom prst="rect">
            <a:avLst/>
          </a:prstGeom>
        </p:spPr>
      </p:pic>
      <p:sp>
        <p:nvSpPr>
          <p:cNvPr id="11" name="TextBox 10">
            <a:extLst>
              <a:ext uri="{FF2B5EF4-FFF2-40B4-BE49-F238E27FC236}">
                <a16:creationId xmlns:a16="http://schemas.microsoft.com/office/drawing/2014/main" id="{9B28AA24-F002-1B0F-7ED7-A75F96A84F73}"/>
              </a:ext>
            </a:extLst>
          </p:cNvPr>
          <p:cNvSpPr txBox="1"/>
          <p:nvPr/>
        </p:nvSpPr>
        <p:spPr>
          <a:xfrm>
            <a:off x="6105768" y="1626308"/>
            <a:ext cx="13208000"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0" b="1" dirty="0">
                <a:solidFill>
                  <a:schemeClr val="accent6">
                    <a:lumMod val="76000"/>
                  </a:schemeClr>
                </a:solidFill>
                <a:latin typeface="Brice SemiExpanded Extra-Light"/>
                <a:ea typeface="Calibri"/>
                <a:cs typeface="Calibri"/>
              </a:rPr>
              <a:t>PROBLEM STATEMENT </a:t>
            </a:r>
            <a:endParaRPr lang="en-US" sz="6500" b="1" dirty="0">
              <a:solidFill>
                <a:schemeClr val="accent6">
                  <a:lumMod val="76000"/>
                </a:schemeClr>
              </a:solidFill>
              <a:latin typeface="Brice SemiExpanded Extra-Light"/>
            </a:endParaRPr>
          </a:p>
        </p:txBody>
      </p:sp>
      <p:sp>
        <p:nvSpPr>
          <p:cNvPr id="12" name="TextBox 11">
            <a:extLst>
              <a:ext uri="{FF2B5EF4-FFF2-40B4-BE49-F238E27FC236}">
                <a16:creationId xmlns:a16="http://schemas.microsoft.com/office/drawing/2014/main" id="{7A33EB9B-1D83-98FF-F826-5951837C0EF7}"/>
              </a:ext>
            </a:extLst>
          </p:cNvPr>
          <p:cNvSpPr txBox="1"/>
          <p:nvPr/>
        </p:nvSpPr>
        <p:spPr>
          <a:xfrm>
            <a:off x="6324600" y="3086101"/>
            <a:ext cx="11611706"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None/>
            </a:pPr>
            <a:r>
              <a:rPr lang="en-IN" sz="2500" dirty="0">
                <a:latin typeface="Klein" panose="020B0604020202020204" charset="0"/>
              </a:rPr>
              <a:t>The job market today isn’t just about having good skills — it’s about presenting them the right way, fast.</a:t>
            </a:r>
          </a:p>
          <a:p>
            <a:pPr>
              <a:buNone/>
            </a:pPr>
            <a:br>
              <a:rPr lang="en-IN" sz="2500" dirty="0">
                <a:latin typeface="Klein" panose="020B0604020202020204" charset="0"/>
              </a:rPr>
            </a:br>
            <a:r>
              <a:rPr lang="en-IN" sz="2500" dirty="0">
                <a:latin typeface="Klein" panose="020B0604020202020204" charset="0"/>
              </a:rPr>
              <a:t>Most of us waste hours tweaking resumes or aimlessly scrolling through LinkedIn listings.</a:t>
            </a:r>
          </a:p>
          <a:p>
            <a:pPr>
              <a:buNone/>
            </a:pPr>
            <a:endParaRPr lang="en-IN" sz="2500" dirty="0">
              <a:latin typeface="Klein" panose="020B0604020202020204" charset="0"/>
            </a:endParaRPr>
          </a:p>
          <a:p>
            <a:pPr>
              <a:buNone/>
            </a:pPr>
            <a:r>
              <a:rPr lang="en-IN" sz="2500" dirty="0">
                <a:latin typeface="Klein" panose="020B0604020202020204" charset="0"/>
              </a:rPr>
              <a:t>So we asked ourselves why not build something that actually understands your resume and matches it to the right jobs?</a:t>
            </a:r>
          </a:p>
          <a:p>
            <a:pPr>
              <a:buNone/>
            </a:pPr>
            <a:endParaRPr lang="en-IN" sz="2500" dirty="0">
              <a:latin typeface="Klein" panose="020B0604020202020204" charset="0"/>
            </a:endParaRPr>
          </a:p>
          <a:p>
            <a:r>
              <a:rPr lang="en-IN" sz="2500" dirty="0">
                <a:latin typeface="Klein" panose="020B0604020202020204" charset="0"/>
              </a:rPr>
              <a:t>That’s what our platform does, we have built a all in one system.</a:t>
            </a:r>
          </a:p>
        </p:txBody>
      </p:sp>
    </p:spTree>
    <p:extLst>
      <p:ext uri="{BB962C8B-B14F-4D97-AF65-F5344CB8AC3E}">
        <p14:creationId xmlns:p14="http://schemas.microsoft.com/office/powerpoint/2010/main" val="920668962"/>
      </p:ext>
    </p:extLst>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2" name="TextBox 2"/>
          <p:cNvSpPr txBox="1"/>
          <p:nvPr/>
        </p:nvSpPr>
        <p:spPr>
          <a:xfrm>
            <a:off x="2933902" y="854845"/>
            <a:ext cx="12420197" cy="1192634"/>
          </a:xfrm>
          <a:prstGeom prst="rect">
            <a:avLst/>
          </a:prstGeom>
        </p:spPr>
        <p:txBody>
          <a:bodyPr lIns="0" tIns="0" rIns="0" bIns="0" rtlCol="0" anchor="t">
            <a:spAutoFit/>
          </a:bodyPr>
          <a:lstStyle/>
          <a:p>
            <a:pPr marL="0" lvl="0" indent="0" algn="ctr">
              <a:lnSpc>
                <a:spcPts val="12427"/>
              </a:lnSpc>
            </a:pPr>
            <a:r>
              <a:rPr lang="en-US" sz="8800">
                <a:solidFill>
                  <a:srgbClr val="DE6739"/>
                </a:solidFill>
                <a:latin typeface="Brice SemiExpanded Extra-Light"/>
                <a:ea typeface="Brice SemiExpanded Extra-Light"/>
                <a:cs typeface="Brice SemiExpanded Extra-Light"/>
                <a:sym typeface="Brice SemiExpanded Extra-Light"/>
              </a:rPr>
              <a:t>ABOUT PROJECT </a:t>
            </a:r>
            <a:endParaRPr lang="en-US" sz="8814">
              <a:solidFill>
                <a:srgbClr val="DE6739"/>
              </a:solidFill>
              <a:latin typeface="Brice SemiExpanded Extra-Light"/>
              <a:ea typeface="Brice SemiExpanded Extra-Light"/>
              <a:cs typeface="Brice SemiExpanded Extra-Light"/>
              <a:sym typeface="Brice SemiExpanded Extra-Light"/>
            </a:endParaRPr>
          </a:p>
        </p:txBody>
      </p:sp>
      <p:sp>
        <p:nvSpPr>
          <p:cNvPr id="3" name="TextBox 3"/>
          <p:cNvSpPr txBox="1"/>
          <p:nvPr/>
        </p:nvSpPr>
        <p:spPr>
          <a:xfrm>
            <a:off x="1587970" y="3830348"/>
            <a:ext cx="3238873" cy="558315"/>
          </a:xfrm>
          <a:prstGeom prst="rect">
            <a:avLst/>
          </a:prstGeom>
        </p:spPr>
        <p:txBody>
          <a:bodyPr lIns="0" tIns="0" rIns="0" bIns="0" rtlCol="0" anchor="t">
            <a:spAutoFit/>
          </a:bodyPr>
          <a:lstStyle/>
          <a:p>
            <a:pPr algn="l">
              <a:lnSpc>
                <a:spcPts val="4707"/>
              </a:lnSpc>
            </a:pPr>
            <a:r>
              <a:rPr lang="en-US" sz="2586" b="1" dirty="0">
                <a:solidFill>
                  <a:srgbClr val="000000"/>
                </a:solidFill>
                <a:latin typeface="Klein Bold"/>
                <a:ea typeface="Klein Bold"/>
                <a:cs typeface="Klein Bold"/>
                <a:sym typeface="Klein Bold"/>
              </a:rPr>
              <a:t>Clarity</a:t>
            </a:r>
          </a:p>
        </p:txBody>
      </p:sp>
      <p:sp>
        <p:nvSpPr>
          <p:cNvPr id="4" name="TextBox 4"/>
          <p:cNvSpPr txBox="1"/>
          <p:nvPr/>
        </p:nvSpPr>
        <p:spPr>
          <a:xfrm>
            <a:off x="6748223" y="3867426"/>
            <a:ext cx="3238873" cy="558315"/>
          </a:xfrm>
          <a:prstGeom prst="rect">
            <a:avLst/>
          </a:prstGeom>
        </p:spPr>
        <p:txBody>
          <a:bodyPr lIns="0" tIns="0" rIns="0" bIns="0" rtlCol="0" anchor="t">
            <a:spAutoFit/>
          </a:bodyPr>
          <a:lstStyle/>
          <a:p>
            <a:pPr algn="l">
              <a:lnSpc>
                <a:spcPts val="4707"/>
              </a:lnSpc>
            </a:pPr>
            <a:r>
              <a:rPr lang="en-US" sz="2586" b="1" dirty="0">
                <a:solidFill>
                  <a:srgbClr val="000000"/>
                </a:solidFill>
                <a:latin typeface="Klein Bold"/>
                <a:ea typeface="Klein Bold"/>
                <a:cs typeface="Klein Bold"/>
                <a:sym typeface="Klein Bold"/>
              </a:rPr>
              <a:t>Focus</a:t>
            </a:r>
          </a:p>
        </p:txBody>
      </p:sp>
      <p:sp>
        <p:nvSpPr>
          <p:cNvPr id="5" name="TextBox 5"/>
          <p:cNvSpPr txBox="1"/>
          <p:nvPr/>
        </p:nvSpPr>
        <p:spPr>
          <a:xfrm>
            <a:off x="12813743" y="3867426"/>
            <a:ext cx="3238873" cy="558315"/>
          </a:xfrm>
          <a:prstGeom prst="rect">
            <a:avLst/>
          </a:prstGeom>
        </p:spPr>
        <p:txBody>
          <a:bodyPr lIns="0" tIns="0" rIns="0" bIns="0" rtlCol="0" anchor="t">
            <a:spAutoFit/>
          </a:bodyPr>
          <a:lstStyle/>
          <a:p>
            <a:pPr algn="l">
              <a:lnSpc>
                <a:spcPts val="4707"/>
              </a:lnSpc>
            </a:pPr>
            <a:r>
              <a:rPr lang="en-US" sz="2586" b="1" dirty="0">
                <a:solidFill>
                  <a:srgbClr val="000000"/>
                </a:solidFill>
                <a:latin typeface="Klein Bold"/>
                <a:ea typeface="Klein Bold"/>
                <a:cs typeface="Klein Bold"/>
                <a:sym typeface="Klein Bold"/>
              </a:rPr>
              <a:t>Insight</a:t>
            </a:r>
          </a:p>
        </p:txBody>
      </p:sp>
      <p:sp>
        <p:nvSpPr>
          <p:cNvPr id="6" name="TextBox 6"/>
          <p:cNvSpPr txBox="1"/>
          <p:nvPr/>
        </p:nvSpPr>
        <p:spPr>
          <a:xfrm>
            <a:off x="12813743" y="4641388"/>
            <a:ext cx="4712254" cy="3555460"/>
          </a:xfrm>
          <a:prstGeom prst="rect">
            <a:avLst/>
          </a:prstGeom>
        </p:spPr>
        <p:txBody>
          <a:bodyPr wrap="square" lIns="0" tIns="0" rIns="0" bIns="0" rtlCol="0" anchor="t">
            <a:spAutoFit/>
          </a:bodyPr>
          <a:lstStyle/>
          <a:p>
            <a:pPr algn="just">
              <a:lnSpc>
                <a:spcPts val="3458"/>
              </a:lnSpc>
            </a:pPr>
            <a:r>
              <a:rPr lang="en-US" sz="2000" dirty="0">
                <a:solidFill>
                  <a:srgbClr val="000000"/>
                </a:solidFill>
                <a:latin typeface="Klein" panose="020B0604020202020204" charset="0"/>
                <a:ea typeface="+mn-lt"/>
                <a:cs typeface="+mn-lt"/>
              </a:rPr>
              <a:t>The system uses OpenAI's capabilities to generate insights such as top fixes, summary scores, and suitable job roles. It also scrapes LinkedIn to provide real-time job opportunities matching the resume’s profile.</a:t>
            </a:r>
          </a:p>
          <a:p>
            <a:pPr algn="just">
              <a:lnSpc>
                <a:spcPts val="3458"/>
              </a:lnSpc>
            </a:pPr>
            <a:endParaRPr lang="en-US" sz="2000" dirty="0">
              <a:latin typeface="Klein" panose="020B0604020202020204" charset="0"/>
              <a:ea typeface="Calibri"/>
              <a:cs typeface="Calibri"/>
            </a:endParaRPr>
          </a:p>
        </p:txBody>
      </p:sp>
      <p:sp>
        <p:nvSpPr>
          <p:cNvPr id="7" name="TextBox 7"/>
          <p:cNvSpPr txBox="1"/>
          <p:nvPr/>
        </p:nvSpPr>
        <p:spPr>
          <a:xfrm>
            <a:off x="6703583" y="4641388"/>
            <a:ext cx="4555155" cy="3106620"/>
          </a:xfrm>
          <a:prstGeom prst="rect">
            <a:avLst/>
          </a:prstGeom>
        </p:spPr>
        <p:txBody>
          <a:bodyPr wrap="square" lIns="0" tIns="0" rIns="0" bIns="0" rtlCol="0" anchor="t">
            <a:spAutoFit/>
          </a:bodyPr>
          <a:lstStyle/>
          <a:p>
            <a:pPr algn="just">
              <a:lnSpc>
                <a:spcPts val="3458"/>
              </a:lnSpc>
            </a:pPr>
            <a:r>
              <a:rPr lang="en-US" sz="2000" dirty="0">
                <a:latin typeface="Klein"/>
                <a:ea typeface="+mn-lt"/>
                <a:cs typeface="+mn-lt"/>
              </a:rPr>
              <a:t>It combines resume enhancement and job search in one streamlined platform. By focusing on resume content and relevant job roles, it reduces the time and effort needed to apply for suitable positions.</a:t>
            </a:r>
            <a:endParaRPr lang="en-US" sz="2000" dirty="0">
              <a:latin typeface="Klein"/>
              <a:ea typeface="Calibri"/>
              <a:cs typeface="Calibri"/>
            </a:endParaRPr>
          </a:p>
        </p:txBody>
      </p:sp>
      <p:sp>
        <p:nvSpPr>
          <p:cNvPr id="8" name="TextBox 8"/>
          <p:cNvSpPr txBox="1"/>
          <p:nvPr/>
        </p:nvSpPr>
        <p:spPr>
          <a:xfrm>
            <a:off x="1564674" y="4643766"/>
            <a:ext cx="3909584" cy="4453142"/>
          </a:xfrm>
          <a:prstGeom prst="rect">
            <a:avLst/>
          </a:prstGeom>
        </p:spPr>
        <p:txBody>
          <a:bodyPr wrap="square" lIns="0" tIns="0" rIns="0" bIns="0" rtlCol="0" anchor="t">
            <a:spAutoFit/>
          </a:bodyPr>
          <a:lstStyle/>
          <a:p>
            <a:pPr algn="just">
              <a:lnSpc>
                <a:spcPts val="3458"/>
              </a:lnSpc>
            </a:pPr>
            <a:r>
              <a:rPr lang="en-US" sz="2000" dirty="0">
                <a:solidFill>
                  <a:srgbClr val="000000"/>
                </a:solidFill>
                <a:latin typeface="Klein"/>
                <a:ea typeface="+mn-lt"/>
                <a:cs typeface="+mn-lt"/>
              </a:rPr>
              <a:t>The project provides a clear and structured way to analyze resumes using AI, offering meaningful feedback on strengths, weaknesses, and improvement areas. Users can easily understand how their resume aligns with job expectations.</a:t>
            </a:r>
          </a:p>
          <a:p>
            <a:pPr algn="just">
              <a:lnSpc>
                <a:spcPts val="3458"/>
              </a:lnSpc>
            </a:pPr>
            <a:endParaRPr lang="en-US" sz="2000" dirty="0">
              <a:latin typeface="Klein"/>
              <a:ea typeface="Calibri"/>
              <a:cs typeface="Calibri"/>
            </a:endParaRPr>
          </a:p>
        </p:txBody>
      </p:sp>
      <p:sp>
        <p:nvSpPr>
          <p:cNvPr id="9" name="AutoShape 9"/>
          <p:cNvSpPr/>
          <p:nvPr/>
        </p:nvSpPr>
        <p:spPr>
          <a:xfrm>
            <a:off x="1066800" y="3867427"/>
            <a:ext cx="0" cy="2552146"/>
          </a:xfrm>
          <a:prstGeom prst="line">
            <a:avLst/>
          </a:prstGeom>
          <a:ln w="28575" cap="flat">
            <a:solidFill>
              <a:srgbClr val="DE6739"/>
            </a:solidFill>
            <a:prstDash val="solid"/>
            <a:headEnd type="none" w="sm" len="sm"/>
            <a:tailEnd type="none" w="sm" len="sm"/>
          </a:ln>
        </p:spPr>
        <p:txBody>
          <a:bodyPr/>
          <a:lstStyle/>
          <a:p>
            <a:endParaRPr lang="en-IN"/>
          </a:p>
        </p:txBody>
      </p:sp>
      <p:sp>
        <p:nvSpPr>
          <p:cNvPr id="10" name="AutoShape 10"/>
          <p:cNvSpPr/>
          <p:nvPr/>
        </p:nvSpPr>
        <p:spPr>
          <a:xfrm>
            <a:off x="6096000" y="3830348"/>
            <a:ext cx="0" cy="2552146"/>
          </a:xfrm>
          <a:prstGeom prst="line">
            <a:avLst/>
          </a:prstGeom>
          <a:ln w="28575" cap="flat">
            <a:solidFill>
              <a:srgbClr val="DE6739"/>
            </a:solidFill>
            <a:prstDash val="solid"/>
            <a:headEnd type="none" w="sm" len="sm"/>
            <a:tailEnd type="none" w="sm" len="sm"/>
          </a:ln>
        </p:spPr>
        <p:txBody>
          <a:bodyPr/>
          <a:lstStyle/>
          <a:p>
            <a:endParaRPr lang="en-IN"/>
          </a:p>
        </p:txBody>
      </p:sp>
      <p:sp>
        <p:nvSpPr>
          <p:cNvPr id="11" name="AutoShape 11"/>
          <p:cNvSpPr/>
          <p:nvPr/>
        </p:nvSpPr>
        <p:spPr>
          <a:xfrm>
            <a:off x="11963400" y="3770409"/>
            <a:ext cx="0" cy="2552146"/>
          </a:xfrm>
          <a:prstGeom prst="line">
            <a:avLst/>
          </a:prstGeom>
          <a:ln w="28575" cap="flat">
            <a:solidFill>
              <a:srgbClr val="DE6739"/>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6739"/>
        </a:solidFill>
        <a:effectLst/>
      </p:bgPr>
    </p:bg>
    <p:spTree>
      <p:nvGrpSpPr>
        <p:cNvPr id="1" name=""/>
        <p:cNvGrpSpPr/>
        <p:nvPr/>
      </p:nvGrpSpPr>
      <p:grpSpPr>
        <a:xfrm>
          <a:off x="0" y="0"/>
          <a:ext cx="0" cy="0"/>
          <a:chOff x="0" y="0"/>
          <a:chExt cx="0" cy="0"/>
        </a:xfrm>
      </p:grpSpPr>
      <p:grpSp>
        <p:nvGrpSpPr>
          <p:cNvPr id="2" name="Group 2"/>
          <p:cNvGrpSpPr/>
          <p:nvPr/>
        </p:nvGrpSpPr>
        <p:grpSpPr>
          <a:xfrm>
            <a:off x="-814994" y="4257949"/>
            <a:ext cx="19917988" cy="2778544"/>
            <a:chOff x="0" y="-47625"/>
            <a:chExt cx="5245890" cy="731798"/>
          </a:xfrm>
        </p:grpSpPr>
        <p:sp>
          <p:nvSpPr>
            <p:cNvPr id="3" name="Freeform 3"/>
            <p:cNvSpPr/>
            <p:nvPr/>
          </p:nvSpPr>
          <p:spPr>
            <a:xfrm>
              <a:off x="0" y="0"/>
              <a:ext cx="5245890" cy="684173"/>
            </a:xfrm>
            <a:custGeom>
              <a:avLst/>
              <a:gdLst/>
              <a:ahLst/>
              <a:cxnLst/>
              <a:rect l="l" t="t" r="r" b="b"/>
              <a:pathLst>
                <a:path w="5245890" h="684173">
                  <a:moveTo>
                    <a:pt x="0" y="0"/>
                  </a:moveTo>
                  <a:lnTo>
                    <a:pt x="5245890" y="0"/>
                  </a:lnTo>
                  <a:lnTo>
                    <a:pt x="5245890" y="684173"/>
                  </a:lnTo>
                  <a:lnTo>
                    <a:pt x="0" y="684173"/>
                  </a:lnTo>
                  <a:close/>
                </a:path>
              </a:pathLst>
            </a:custGeom>
            <a:solidFill>
              <a:srgbClr val="EFEFED"/>
            </a:solidFill>
          </p:spPr>
          <p:txBody>
            <a:bodyPr/>
            <a:lstStyle/>
            <a:p>
              <a:endParaRPr lang="en-IN"/>
            </a:p>
          </p:txBody>
        </p:sp>
        <p:sp>
          <p:nvSpPr>
            <p:cNvPr id="4" name="TextBox 4"/>
            <p:cNvSpPr txBox="1"/>
            <p:nvPr/>
          </p:nvSpPr>
          <p:spPr>
            <a:xfrm>
              <a:off x="0" y="-47625"/>
              <a:ext cx="5245890" cy="731798"/>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4239976" y="1259339"/>
            <a:ext cx="8823024" cy="2308324"/>
          </a:xfrm>
          <a:prstGeom prst="rect">
            <a:avLst/>
          </a:prstGeom>
        </p:spPr>
        <p:txBody>
          <a:bodyPr lIns="0" tIns="0" rIns="0" bIns="0" rtlCol="0" anchor="t">
            <a:spAutoFit/>
          </a:bodyPr>
          <a:lstStyle/>
          <a:p>
            <a:pPr algn="ctr">
              <a:lnSpc>
                <a:spcPts val="23996"/>
              </a:lnSpc>
              <a:spcBef>
                <a:spcPct val="0"/>
              </a:spcBef>
            </a:pPr>
            <a:r>
              <a:rPr lang="en-US" sz="9600">
                <a:solidFill>
                  <a:schemeClr val="bg1"/>
                </a:solidFill>
                <a:latin typeface="Brice SemiExpanded Bold"/>
                <a:ea typeface="Brice SemiExpanded Extra-Light"/>
                <a:cs typeface="Brice SemiExpanded Extra-Light"/>
              </a:rPr>
              <a:t>PHASE-1</a:t>
            </a:r>
          </a:p>
        </p:txBody>
      </p:sp>
      <p:sp>
        <p:nvSpPr>
          <p:cNvPr id="6" name="TextBox 6"/>
          <p:cNvSpPr txBox="1"/>
          <p:nvPr/>
        </p:nvSpPr>
        <p:spPr>
          <a:xfrm>
            <a:off x="-1145525" y="4816645"/>
            <a:ext cx="20579049" cy="1615827"/>
          </a:xfrm>
          <a:prstGeom prst="rect">
            <a:avLst/>
          </a:prstGeom>
        </p:spPr>
        <p:txBody>
          <a:bodyPr lIns="0" tIns="0" rIns="0" bIns="0" rtlCol="0" anchor="t">
            <a:spAutoFit/>
          </a:bodyPr>
          <a:lstStyle/>
          <a:p>
            <a:pPr algn="ctr">
              <a:lnSpc>
                <a:spcPts val="16843"/>
              </a:lnSpc>
              <a:spcBef>
                <a:spcPct val="0"/>
              </a:spcBef>
            </a:pPr>
            <a:r>
              <a:rPr lang="en-US" sz="9600">
                <a:solidFill>
                  <a:srgbClr val="DE6739"/>
                </a:solidFill>
                <a:latin typeface="Brice SemiExpanded Extra-Light"/>
              </a:rPr>
              <a:t>STREAMLIT PROCESS</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15" name="TextBox 15"/>
          <p:cNvSpPr txBox="1"/>
          <p:nvPr/>
        </p:nvSpPr>
        <p:spPr>
          <a:xfrm>
            <a:off x="609600" y="2552700"/>
            <a:ext cx="6629400" cy="384721"/>
          </a:xfrm>
          <a:prstGeom prst="rect">
            <a:avLst/>
          </a:prstGeom>
        </p:spPr>
        <p:txBody>
          <a:bodyPr wrap="square" lIns="0" tIns="0" rIns="0" bIns="0" rtlCol="0" anchor="t">
            <a:spAutoFit/>
          </a:bodyPr>
          <a:lstStyle/>
          <a:p>
            <a:pPr algn="ctr">
              <a:lnSpc>
                <a:spcPts val="2380"/>
              </a:lnSpc>
            </a:pPr>
            <a:r>
              <a:rPr lang="en-IN" sz="4000" b="1" i="0" dirty="0">
                <a:solidFill>
                  <a:srgbClr val="000000"/>
                </a:solidFill>
                <a:effectLst/>
                <a:latin typeface="Klein" panose="020B0604020202020204" charset="0"/>
              </a:rPr>
              <a:t>Resume Analysis Process </a:t>
            </a:r>
            <a:endParaRPr lang="en-US" sz="4000" b="1" dirty="0">
              <a:solidFill>
                <a:srgbClr val="000000"/>
              </a:solidFill>
              <a:latin typeface="Klein" panose="020B0604020202020204" charset="0"/>
              <a:ea typeface="Klein Bold"/>
              <a:cs typeface="Klein Bold"/>
              <a:sym typeface="Klein Bold"/>
            </a:endParaRPr>
          </a:p>
        </p:txBody>
      </p:sp>
      <p:sp>
        <p:nvSpPr>
          <p:cNvPr id="25" name="TextBox 25"/>
          <p:cNvSpPr txBox="1"/>
          <p:nvPr/>
        </p:nvSpPr>
        <p:spPr>
          <a:xfrm>
            <a:off x="0" y="901300"/>
            <a:ext cx="18288000" cy="1409491"/>
          </a:xfrm>
          <a:prstGeom prst="rect">
            <a:avLst/>
          </a:prstGeom>
        </p:spPr>
        <p:txBody>
          <a:bodyPr lIns="0" tIns="0" rIns="0" bIns="0" rtlCol="0" anchor="t">
            <a:spAutoFit/>
          </a:bodyPr>
          <a:lstStyle/>
          <a:p>
            <a:pPr marL="0" lvl="0" indent="0" algn="ctr">
              <a:lnSpc>
                <a:spcPts val="11511"/>
              </a:lnSpc>
            </a:pPr>
            <a:r>
              <a:rPr lang="en-US" sz="8164" dirty="0">
                <a:solidFill>
                  <a:srgbClr val="DE6739"/>
                </a:solidFill>
                <a:latin typeface="Brice SemiExpanded Extra-Light"/>
                <a:ea typeface="Brice SemiExpanded Extra-Light"/>
                <a:cs typeface="Brice SemiExpanded Extra-Light"/>
                <a:sym typeface="Brice SemiExpanded Extra-Light"/>
              </a:rPr>
              <a:t>PROCESS FLOW DIAGRAM</a:t>
            </a:r>
          </a:p>
        </p:txBody>
      </p:sp>
      <p:sp>
        <p:nvSpPr>
          <p:cNvPr id="30" name="TextBox 30"/>
          <p:cNvSpPr txBox="1"/>
          <p:nvPr/>
        </p:nvSpPr>
        <p:spPr>
          <a:xfrm>
            <a:off x="9525000" y="2612832"/>
            <a:ext cx="5952670" cy="384721"/>
          </a:xfrm>
          <a:prstGeom prst="rect">
            <a:avLst/>
          </a:prstGeom>
        </p:spPr>
        <p:txBody>
          <a:bodyPr wrap="square" lIns="0" tIns="0" rIns="0" bIns="0" rtlCol="0" anchor="t">
            <a:spAutoFit/>
          </a:bodyPr>
          <a:lstStyle/>
          <a:p>
            <a:pPr marL="0" lvl="1" indent="0" algn="ctr">
              <a:lnSpc>
                <a:spcPts val="2380"/>
              </a:lnSpc>
              <a:spcBef>
                <a:spcPct val="0"/>
              </a:spcBef>
            </a:pPr>
            <a:r>
              <a:rPr lang="en-IN" sz="4000" b="1" i="0" dirty="0">
                <a:solidFill>
                  <a:srgbClr val="000000"/>
                </a:solidFill>
                <a:effectLst/>
                <a:latin typeface="Klein" panose="020B0604020202020204" charset="0"/>
              </a:rPr>
              <a:t>Job </a:t>
            </a:r>
            <a:r>
              <a:rPr lang="en-IN" sz="4000" b="1" dirty="0">
                <a:solidFill>
                  <a:srgbClr val="000000"/>
                </a:solidFill>
                <a:latin typeface="Klein" panose="020B0604020202020204" charset="0"/>
              </a:rPr>
              <a:t>Matching</a:t>
            </a:r>
            <a:r>
              <a:rPr lang="en-IN" sz="4000" b="1" i="0" dirty="0">
                <a:solidFill>
                  <a:srgbClr val="000000"/>
                </a:solidFill>
                <a:effectLst/>
                <a:latin typeface="Klein" panose="020B0604020202020204" charset="0"/>
              </a:rPr>
              <a:t> Process </a:t>
            </a:r>
            <a:endParaRPr lang="en-US" sz="4000" b="1" u="none" strike="noStrike" dirty="0">
              <a:solidFill>
                <a:srgbClr val="000000"/>
              </a:solidFill>
              <a:latin typeface="Klein" panose="020B0604020202020204" charset="0"/>
              <a:ea typeface="Klein Bold"/>
              <a:cs typeface="Klein Bold"/>
              <a:sym typeface="Klein Bold"/>
            </a:endParaRPr>
          </a:p>
        </p:txBody>
      </p:sp>
      <p:grpSp>
        <p:nvGrpSpPr>
          <p:cNvPr id="31" name="Group 16">
            <a:extLst>
              <a:ext uri="{FF2B5EF4-FFF2-40B4-BE49-F238E27FC236}">
                <a16:creationId xmlns:a16="http://schemas.microsoft.com/office/drawing/2014/main" id="{6BEB3591-D2F2-8B35-60F7-26556300F382}"/>
              </a:ext>
            </a:extLst>
          </p:cNvPr>
          <p:cNvGrpSpPr/>
          <p:nvPr/>
        </p:nvGrpSpPr>
        <p:grpSpPr>
          <a:xfrm>
            <a:off x="1600198" y="3356991"/>
            <a:ext cx="3877779" cy="1366895"/>
            <a:chOff x="0" y="-47625"/>
            <a:chExt cx="1021308" cy="360005"/>
          </a:xfrm>
        </p:grpSpPr>
        <p:sp>
          <p:nvSpPr>
            <p:cNvPr id="32" name="Freeform 17">
              <a:extLst>
                <a:ext uri="{FF2B5EF4-FFF2-40B4-BE49-F238E27FC236}">
                  <a16:creationId xmlns:a16="http://schemas.microsoft.com/office/drawing/2014/main" id="{316E8E01-0CB2-8578-7C28-B9E2E8730787}"/>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33" name="TextBox 18">
              <a:extLst>
                <a:ext uri="{FF2B5EF4-FFF2-40B4-BE49-F238E27FC236}">
                  <a16:creationId xmlns:a16="http://schemas.microsoft.com/office/drawing/2014/main" id="{7C446B64-CDB1-1B57-BD9D-52DA0BD8C142}"/>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grpSp>
        <p:nvGrpSpPr>
          <p:cNvPr id="34" name="Group 16">
            <a:extLst>
              <a:ext uri="{FF2B5EF4-FFF2-40B4-BE49-F238E27FC236}">
                <a16:creationId xmlns:a16="http://schemas.microsoft.com/office/drawing/2014/main" id="{06B65C9A-E634-AD79-D7FA-E83F701942F1}"/>
              </a:ext>
            </a:extLst>
          </p:cNvPr>
          <p:cNvGrpSpPr/>
          <p:nvPr/>
        </p:nvGrpSpPr>
        <p:grpSpPr>
          <a:xfrm>
            <a:off x="1600196" y="5297684"/>
            <a:ext cx="3877779" cy="1366895"/>
            <a:chOff x="0" y="-47625"/>
            <a:chExt cx="1021308" cy="360005"/>
          </a:xfrm>
        </p:grpSpPr>
        <p:sp>
          <p:nvSpPr>
            <p:cNvPr id="35" name="Freeform 17">
              <a:extLst>
                <a:ext uri="{FF2B5EF4-FFF2-40B4-BE49-F238E27FC236}">
                  <a16:creationId xmlns:a16="http://schemas.microsoft.com/office/drawing/2014/main" id="{DEDB0B13-CB19-D438-DFF0-70DC05D83794}"/>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36" name="TextBox 18">
              <a:extLst>
                <a:ext uri="{FF2B5EF4-FFF2-40B4-BE49-F238E27FC236}">
                  <a16:creationId xmlns:a16="http://schemas.microsoft.com/office/drawing/2014/main" id="{509B1877-F21D-140E-9BB8-23ADCD80F64D}"/>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grpSp>
        <p:nvGrpSpPr>
          <p:cNvPr id="37" name="Group 16">
            <a:extLst>
              <a:ext uri="{FF2B5EF4-FFF2-40B4-BE49-F238E27FC236}">
                <a16:creationId xmlns:a16="http://schemas.microsoft.com/office/drawing/2014/main" id="{11AC32E8-E406-24B1-33F4-F2F69907A9E9}"/>
              </a:ext>
            </a:extLst>
          </p:cNvPr>
          <p:cNvGrpSpPr/>
          <p:nvPr/>
        </p:nvGrpSpPr>
        <p:grpSpPr>
          <a:xfrm>
            <a:off x="1630677" y="7209524"/>
            <a:ext cx="3877779" cy="1366895"/>
            <a:chOff x="0" y="-47625"/>
            <a:chExt cx="1021308" cy="360005"/>
          </a:xfrm>
        </p:grpSpPr>
        <p:sp>
          <p:nvSpPr>
            <p:cNvPr id="38" name="Freeform 17">
              <a:extLst>
                <a:ext uri="{FF2B5EF4-FFF2-40B4-BE49-F238E27FC236}">
                  <a16:creationId xmlns:a16="http://schemas.microsoft.com/office/drawing/2014/main" id="{8D5C7C2D-4DCE-8E22-8C59-2DECF4BEE134}"/>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39" name="TextBox 18">
              <a:extLst>
                <a:ext uri="{FF2B5EF4-FFF2-40B4-BE49-F238E27FC236}">
                  <a16:creationId xmlns:a16="http://schemas.microsoft.com/office/drawing/2014/main" id="{3C18C2D5-F65A-A349-81C0-C01AB1F3FA4B}"/>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sp>
        <p:nvSpPr>
          <p:cNvPr id="41" name="TextBox 40">
            <a:extLst>
              <a:ext uri="{FF2B5EF4-FFF2-40B4-BE49-F238E27FC236}">
                <a16:creationId xmlns:a16="http://schemas.microsoft.com/office/drawing/2014/main" id="{1F5DA827-63E5-FD9E-0AD6-8807D9F12614}"/>
              </a:ext>
            </a:extLst>
          </p:cNvPr>
          <p:cNvSpPr txBox="1"/>
          <p:nvPr/>
        </p:nvSpPr>
        <p:spPr>
          <a:xfrm>
            <a:off x="2105471" y="3949828"/>
            <a:ext cx="2867228" cy="400110"/>
          </a:xfrm>
          <a:prstGeom prst="rect">
            <a:avLst/>
          </a:prstGeom>
          <a:noFill/>
        </p:spPr>
        <p:txBody>
          <a:bodyPr wrap="square">
            <a:spAutoFit/>
          </a:bodyPr>
          <a:lstStyle/>
          <a:p>
            <a:r>
              <a:rPr lang="en-IN" sz="2000" b="1" i="0" dirty="0">
                <a:solidFill>
                  <a:srgbClr val="000000"/>
                </a:solidFill>
                <a:effectLst/>
                <a:latin typeface="Klein" panose="020B0604020202020204" charset="0"/>
              </a:rPr>
              <a:t>Upload PDF or DOCX</a:t>
            </a:r>
            <a:endParaRPr lang="en-IN" sz="2000" dirty="0">
              <a:latin typeface="Klein" panose="020B0604020202020204" charset="0"/>
            </a:endParaRPr>
          </a:p>
        </p:txBody>
      </p:sp>
      <p:sp>
        <p:nvSpPr>
          <p:cNvPr id="42" name="TextBox 41">
            <a:extLst>
              <a:ext uri="{FF2B5EF4-FFF2-40B4-BE49-F238E27FC236}">
                <a16:creationId xmlns:a16="http://schemas.microsoft.com/office/drawing/2014/main" id="{6DAB09E2-1593-5A35-6F87-04A393FECA7C}"/>
              </a:ext>
            </a:extLst>
          </p:cNvPr>
          <p:cNvSpPr txBox="1"/>
          <p:nvPr/>
        </p:nvSpPr>
        <p:spPr>
          <a:xfrm>
            <a:off x="1902890" y="5845774"/>
            <a:ext cx="3431110" cy="400110"/>
          </a:xfrm>
          <a:prstGeom prst="rect">
            <a:avLst/>
          </a:prstGeom>
          <a:noFill/>
        </p:spPr>
        <p:txBody>
          <a:bodyPr wrap="square">
            <a:spAutoFit/>
          </a:bodyPr>
          <a:lstStyle/>
          <a:p>
            <a:r>
              <a:rPr lang="en-IN" sz="2000" b="1" dirty="0">
                <a:latin typeface="Klein" panose="020B0604020202020204" charset="0"/>
              </a:rPr>
              <a:t>Text Parsing &amp; Chunking</a:t>
            </a:r>
          </a:p>
        </p:txBody>
      </p:sp>
      <p:sp>
        <p:nvSpPr>
          <p:cNvPr id="43" name="TextBox 42">
            <a:extLst>
              <a:ext uri="{FF2B5EF4-FFF2-40B4-BE49-F238E27FC236}">
                <a16:creationId xmlns:a16="http://schemas.microsoft.com/office/drawing/2014/main" id="{C8A2F7F7-1D8E-2B90-186D-DD06F8337AFC}"/>
              </a:ext>
            </a:extLst>
          </p:cNvPr>
          <p:cNvSpPr txBox="1"/>
          <p:nvPr/>
        </p:nvSpPr>
        <p:spPr>
          <a:xfrm>
            <a:off x="2503818" y="7759377"/>
            <a:ext cx="2131495" cy="400110"/>
          </a:xfrm>
          <a:prstGeom prst="rect">
            <a:avLst/>
          </a:prstGeom>
          <a:noFill/>
        </p:spPr>
        <p:txBody>
          <a:bodyPr wrap="square">
            <a:spAutoFit/>
          </a:bodyPr>
          <a:lstStyle/>
          <a:p>
            <a:r>
              <a:rPr lang="en-IN" sz="2000" b="1" dirty="0">
                <a:latin typeface="Klein" panose="020B0604020202020204" charset="0"/>
              </a:rPr>
              <a:t>GPT Evaluation</a:t>
            </a:r>
          </a:p>
        </p:txBody>
      </p:sp>
      <p:sp>
        <p:nvSpPr>
          <p:cNvPr id="44" name="Arrow: Down 43">
            <a:extLst>
              <a:ext uri="{FF2B5EF4-FFF2-40B4-BE49-F238E27FC236}">
                <a16:creationId xmlns:a16="http://schemas.microsoft.com/office/drawing/2014/main" id="{C7643054-9410-95FF-C12B-1813ED0C6BCC}"/>
              </a:ext>
            </a:extLst>
          </p:cNvPr>
          <p:cNvSpPr/>
          <p:nvPr/>
        </p:nvSpPr>
        <p:spPr>
          <a:xfrm>
            <a:off x="3196185" y="4764152"/>
            <a:ext cx="685800" cy="653995"/>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75000"/>
                </a:schemeClr>
              </a:solidFill>
            </a:endParaRPr>
          </a:p>
        </p:txBody>
      </p:sp>
      <p:sp>
        <p:nvSpPr>
          <p:cNvPr id="45" name="Arrow: Down 44">
            <a:extLst>
              <a:ext uri="{FF2B5EF4-FFF2-40B4-BE49-F238E27FC236}">
                <a16:creationId xmlns:a16="http://schemas.microsoft.com/office/drawing/2014/main" id="{6399A884-9A45-F135-86E7-00F130A950C9}"/>
              </a:ext>
            </a:extLst>
          </p:cNvPr>
          <p:cNvSpPr/>
          <p:nvPr/>
        </p:nvSpPr>
        <p:spPr>
          <a:xfrm>
            <a:off x="3165705" y="6700467"/>
            <a:ext cx="685800" cy="653995"/>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75000"/>
                </a:schemeClr>
              </a:solidFill>
            </a:endParaRPr>
          </a:p>
        </p:txBody>
      </p:sp>
      <p:grpSp>
        <p:nvGrpSpPr>
          <p:cNvPr id="46" name="Group 16">
            <a:extLst>
              <a:ext uri="{FF2B5EF4-FFF2-40B4-BE49-F238E27FC236}">
                <a16:creationId xmlns:a16="http://schemas.microsoft.com/office/drawing/2014/main" id="{C3130E9A-7522-FD1F-5F29-B9EAFB7117FC}"/>
              </a:ext>
            </a:extLst>
          </p:cNvPr>
          <p:cNvGrpSpPr/>
          <p:nvPr/>
        </p:nvGrpSpPr>
        <p:grpSpPr>
          <a:xfrm>
            <a:off x="10668000" y="3356990"/>
            <a:ext cx="3877779" cy="1366895"/>
            <a:chOff x="0" y="-47625"/>
            <a:chExt cx="1021308" cy="360005"/>
          </a:xfrm>
        </p:grpSpPr>
        <p:sp>
          <p:nvSpPr>
            <p:cNvPr id="47" name="Freeform 17">
              <a:extLst>
                <a:ext uri="{FF2B5EF4-FFF2-40B4-BE49-F238E27FC236}">
                  <a16:creationId xmlns:a16="http://schemas.microsoft.com/office/drawing/2014/main" id="{B0BA263C-144D-7323-A485-42CB844A40F6}"/>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48" name="TextBox 18">
              <a:extLst>
                <a:ext uri="{FF2B5EF4-FFF2-40B4-BE49-F238E27FC236}">
                  <a16:creationId xmlns:a16="http://schemas.microsoft.com/office/drawing/2014/main" id="{0EAD2DC5-150E-EB75-4AF0-0EB9191642ED}"/>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grpSp>
        <p:nvGrpSpPr>
          <p:cNvPr id="49" name="Group 16">
            <a:extLst>
              <a:ext uri="{FF2B5EF4-FFF2-40B4-BE49-F238E27FC236}">
                <a16:creationId xmlns:a16="http://schemas.microsoft.com/office/drawing/2014/main" id="{1F0B9FAD-41EB-75E5-0497-24CB87496CB8}"/>
              </a:ext>
            </a:extLst>
          </p:cNvPr>
          <p:cNvGrpSpPr/>
          <p:nvPr/>
        </p:nvGrpSpPr>
        <p:grpSpPr>
          <a:xfrm>
            <a:off x="10667998" y="5297683"/>
            <a:ext cx="3877779" cy="1366895"/>
            <a:chOff x="0" y="-47625"/>
            <a:chExt cx="1021308" cy="360005"/>
          </a:xfrm>
        </p:grpSpPr>
        <p:sp>
          <p:nvSpPr>
            <p:cNvPr id="50" name="Freeform 17">
              <a:extLst>
                <a:ext uri="{FF2B5EF4-FFF2-40B4-BE49-F238E27FC236}">
                  <a16:creationId xmlns:a16="http://schemas.microsoft.com/office/drawing/2014/main" id="{66032103-7209-A47D-689A-B87858154AF7}"/>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51" name="TextBox 18">
              <a:extLst>
                <a:ext uri="{FF2B5EF4-FFF2-40B4-BE49-F238E27FC236}">
                  <a16:creationId xmlns:a16="http://schemas.microsoft.com/office/drawing/2014/main" id="{2E31AB57-3AB5-07B9-B69F-E4DA07A152D1}"/>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grpSp>
        <p:nvGrpSpPr>
          <p:cNvPr id="52" name="Group 16">
            <a:extLst>
              <a:ext uri="{FF2B5EF4-FFF2-40B4-BE49-F238E27FC236}">
                <a16:creationId xmlns:a16="http://schemas.microsoft.com/office/drawing/2014/main" id="{72336B87-6191-3180-2747-C366EE84B99B}"/>
              </a:ext>
            </a:extLst>
          </p:cNvPr>
          <p:cNvGrpSpPr/>
          <p:nvPr/>
        </p:nvGrpSpPr>
        <p:grpSpPr>
          <a:xfrm>
            <a:off x="10698479" y="7209523"/>
            <a:ext cx="3877779" cy="1366895"/>
            <a:chOff x="0" y="-47625"/>
            <a:chExt cx="1021308" cy="360005"/>
          </a:xfrm>
        </p:grpSpPr>
        <p:sp>
          <p:nvSpPr>
            <p:cNvPr id="53" name="Freeform 17">
              <a:extLst>
                <a:ext uri="{FF2B5EF4-FFF2-40B4-BE49-F238E27FC236}">
                  <a16:creationId xmlns:a16="http://schemas.microsoft.com/office/drawing/2014/main" id="{ADE37131-6149-6434-9F06-53FBD812093D}"/>
                </a:ext>
              </a:extLst>
            </p:cNvPr>
            <p:cNvSpPr/>
            <p:nvPr/>
          </p:nvSpPr>
          <p:spPr>
            <a:xfrm>
              <a:off x="0" y="0"/>
              <a:ext cx="1021308" cy="312380"/>
            </a:xfrm>
            <a:custGeom>
              <a:avLst/>
              <a:gdLst/>
              <a:ahLst/>
              <a:cxnLst/>
              <a:rect l="l" t="t" r="r" b="b"/>
              <a:pathLst>
                <a:path w="1021308" h="312380">
                  <a:moveTo>
                    <a:pt x="0" y="0"/>
                  </a:moveTo>
                  <a:lnTo>
                    <a:pt x="1021308" y="0"/>
                  </a:lnTo>
                  <a:lnTo>
                    <a:pt x="1021308" y="312380"/>
                  </a:lnTo>
                  <a:lnTo>
                    <a:pt x="0" y="312380"/>
                  </a:lnTo>
                  <a:close/>
                </a:path>
              </a:pathLst>
            </a:custGeom>
            <a:solidFill>
              <a:srgbClr val="EFEFED"/>
            </a:solidFill>
            <a:ln w="28575" cap="sq">
              <a:solidFill>
                <a:srgbClr val="DE6739"/>
              </a:solidFill>
              <a:prstDash val="solid"/>
              <a:miter/>
            </a:ln>
          </p:spPr>
          <p:txBody>
            <a:bodyPr/>
            <a:lstStyle/>
            <a:p>
              <a:endParaRPr lang="en-IN"/>
            </a:p>
          </p:txBody>
        </p:sp>
        <p:sp>
          <p:nvSpPr>
            <p:cNvPr id="54" name="TextBox 18">
              <a:extLst>
                <a:ext uri="{FF2B5EF4-FFF2-40B4-BE49-F238E27FC236}">
                  <a16:creationId xmlns:a16="http://schemas.microsoft.com/office/drawing/2014/main" id="{9BDEC4B1-6CED-E352-E10B-4EF670151534}"/>
                </a:ext>
              </a:extLst>
            </p:cNvPr>
            <p:cNvSpPr txBox="1"/>
            <p:nvPr/>
          </p:nvSpPr>
          <p:spPr>
            <a:xfrm>
              <a:off x="0" y="-47625"/>
              <a:ext cx="1021308" cy="360005"/>
            </a:xfrm>
            <a:prstGeom prst="rect">
              <a:avLst/>
            </a:prstGeom>
          </p:spPr>
          <p:txBody>
            <a:bodyPr lIns="50800" tIns="50800" rIns="50800" bIns="50800" rtlCol="0" anchor="ctr"/>
            <a:lstStyle/>
            <a:p>
              <a:pPr marL="0" lvl="0" indent="0" algn="ctr">
                <a:lnSpc>
                  <a:spcPts val="2380"/>
                </a:lnSpc>
                <a:spcBef>
                  <a:spcPct val="0"/>
                </a:spcBef>
              </a:pPr>
              <a:endParaRPr/>
            </a:p>
          </p:txBody>
        </p:sp>
      </p:grpSp>
      <p:sp>
        <p:nvSpPr>
          <p:cNvPr id="55" name="TextBox 54">
            <a:extLst>
              <a:ext uri="{FF2B5EF4-FFF2-40B4-BE49-F238E27FC236}">
                <a16:creationId xmlns:a16="http://schemas.microsoft.com/office/drawing/2014/main" id="{9CBBD822-A44D-CB56-517E-E73FCB36BE15}"/>
              </a:ext>
            </a:extLst>
          </p:cNvPr>
          <p:cNvSpPr txBox="1"/>
          <p:nvPr/>
        </p:nvSpPr>
        <p:spPr>
          <a:xfrm>
            <a:off x="11173272" y="3949827"/>
            <a:ext cx="3069809" cy="400110"/>
          </a:xfrm>
          <a:prstGeom prst="rect">
            <a:avLst/>
          </a:prstGeom>
          <a:noFill/>
        </p:spPr>
        <p:txBody>
          <a:bodyPr wrap="square">
            <a:spAutoFit/>
          </a:bodyPr>
          <a:lstStyle/>
          <a:p>
            <a:r>
              <a:rPr lang="en-IN" sz="2000" b="1" i="0" dirty="0">
                <a:solidFill>
                  <a:srgbClr val="000000"/>
                </a:solidFill>
                <a:effectLst/>
                <a:latin typeface="Klein" panose="020B0604020202020204" charset="0"/>
              </a:rPr>
              <a:t>Enter role &amp; location</a:t>
            </a:r>
            <a:endParaRPr lang="en-IN" sz="2000" dirty="0">
              <a:latin typeface="Klein" panose="020B0604020202020204" charset="0"/>
            </a:endParaRPr>
          </a:p>
        </p:txBody>
      </p:sp>
      <p:sp>
        <p:nvSpPr>
          <p:cNvPr id="56" name="TextBox 55">
            <a:extLst>
              <a:ext uri="{FF2B5EF4-FFF2-40B4-BE49-F238E27FC236}">
                <a16:creationId xmlns:a16="http://schemas.microsoft.com/office/drawing/2014/main" id="{375BB9A4-FB9B-55CF-7975-F57C4CAC4BA1}"/>
              </a:ext>
            </a:extLst>
          </p:cNvPr>
          <p:cNvSpPr txBox="1"/>
          <p:nvPr/>
        </p:nvSpPr>
        <p:spPr>
          <a:xfrm>
            <a:off x="11172096" y="5950994"/>
            <a:ext cx="2924904" cy="400110"/>
          </a:xfrm>
          <a:prstGeom prst="rect">
            <a:avLst/>
          </a:prstGeom>
          <a:noFill/>
        </p:spPr>
        <p:txBody>
          <a:bodyPr wrap="square">
            <a:spAutoFit/>
          </a:bodyPr>
          <a:lstStyle/>
          <a:p>
            <a:r>
              <a:rPr lang="en-IN" sz="2000" b="1" dirty="0">
                <a:latin typeface="Klein" panose="020B0604020202020204" charset="0"/>
              </a:rPr>
              <a:t>Scrape LinkedIn Jobs</a:t>
            </a:r>
          </a:p>
        </p:txBody>
      </p:sp>
      <p:sp>
        <p:nvSpPr>
          <p:cNvPr id="57" name="TextBox 56">
            <a:extLst>
              <a:ext uri="{FF2B5EF4-FFF2-40B4-BE49-F238E27FC236}">
                <a16:creationId xmlns:a16="http://schemas.microsoft.com/office/drawing/2014/main" id="{B61122FA-9434-A6B9-8C6D-5AF06F762199}"/>
              </a:ext>
            </a:extLst>
          </p:cNvPr>
          <p:cNvSpPr txBox="1"/>
          <p:nvPr/>
        </p:nvSpPr>
        <p:spPr>
          <a:xfrm>
            <a:off x="11571620" y="7783328"/>
            <a:ext cx="2131495" cy="400110"/>
          </a:xfrm>
          <a:prstGeom prst="rect">
            <a:avLst/>
          </a:prstGeom>
          <a:noFill/>
        </p:spPr>
        <p:txBody>
          <a:bodyPr wrap="square">
            <a:spAutoFit/>
          </a:bodyPr>
          <a:lstStyle/>
          <a:p>
            <a:r>
              <a:rPr lang="en-IN" sz="2000" b="1" dirty="0">
                <a:latin typeface="Klein" panose="020B0604020202020204" charset="0"/>
              </a:rPr>
              <a:t>Download CSV</a:t>
            </a:r>
          </a:p>
        </p:txBody>
      </p:sp>
      <p:sp>
        <p:nvSpPr>
          <p:cNvPr id="58" name="Arrow: Down 57">
            <a:extLst>
              <a:ext uri="{FF2B5EF4-FFF2-40B4-BE49-F238E27FC236}">
                <a16:creationId xmlns:a16="http://schemas.microsoft.com/office/drawing/2014/main" id="{5BF2292A-4B05-3055-16AC-BAECC8D52BC2}"/>
              </a:ext>
            </a:extLst>
          </p:cNvPr>
          <p:cNvSpPr/>
          <p:nvPr/>
        </p:nvSpPr>
        <p:spPr>
          <a:xfrm>
            <a:off x="12263987" y="4764151"/>
            <a:ext cx="685800" cy="653995"/>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75000"/>
                </a:schemeClr>
              </a:solidFill>
            </a:endParaRPr>
          </a:p>
        </p:txBody>
      </p:sp>
      <p:sp>
        <p:nvSpPr>
          <p:cNvPr id="59" name="Arrow: Down 58">
            <a:extLst>
              <a:ext uri="{FF2B5EF4-FFF2-40B4-BE49-F238E27FC236}">
                <a16:creationId xmlns:a16="http://schemas.microsoft.com/office/drawing/2014/main" id="{22462602-41B6-1B77-6424-E3FD66592504}"/>
              </a:ext>
            </a:extLst>
          </p:cNvPr>
          <p:cNvSpPr/>
          <p:nvPr/>
        </p:nvSpPr>
        <p:spPr>
          <a:xfrm>
            <a:off x="12233507" y="6700466"/>
            <a:ext cx="685800" cy="653995"/>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D"/>
        </a:solidFill>
        <a:effectLst/>
      </p:bgPr>
    </p:bg>
    <p:spTree>
      <p:nvGrpSpPr>
        <p:cNvPr id="1" name=""/>
        <p:cNvGrpSpPr/>
        <p:nvPr/>
      </p:nvGrpSpPr>
      <p:grpSpPr>
        <a:xfrm>
          <a:off x="0" y="0"/>
          <a:ext cx="0" cy="0"/>
          <a:chOff x="0" y="0"/>
          <a:chExt cx="0" cy="0"/>
        </a:xfrm>
      </p:grpSpPr>
      <p:sp>
        <p:nvSpPr>
          <p:cNvPr id="8" name="TextBox 8"/>
          <p:cNvSpPr txBox="1"/>
          <p:nvPr/>
        </p:nvSpPr>
        <p:spPr>
          <a:xfrm>
            <a:off x="1028700" y="179448"/>
            <a:ext cx="16230600" cy="1192634"/>
          </a:xfrm>
          <a:prstGeom prst="rect">
            <a:avLst/>
          </a:prstGeom>
        </p:spPr>
        <p:txBody>
          <a:bodyPr lIns="0" tIns="0" rIns="0" bIns="0" rtlCol="0" anchor="t">
            <a:spAutoFit/>
          </a:bodyPr>
          <a:lstStyle/>
          <a:p>
            <a:pPr algn="ctr">
              <a:lnSpc>
                <a:spcPts val="12427"/>
              </a:lnSpc>
            </a:pPr>
            <a:r>
              <a:rPr lang="en-US" sz="7200">
                <a:solidFill>
                  <a:srgbClr val="DE6739"/>
                </a:solidFill>
                <a:latin typeface="Brice SemiExpanded Extra-Light"/>
              </a:rPr>
              <a:t>STREAMLIT PROCESS FLOW</a:t>
            </a:r>
          </a:p>
        </p:txBody>
      </p:sp>
      <p:sp>
        <p:nvSpPr>
          <p:cNvPr id="49" name="TextBox 48">
            <a:extLst>
              <a:ext uri="{FF2B5EF4-FFF2-40B4-BE49-F238E27FC236}">
                <a16:creationId xmlns:a16="http://schemas.microsoft.com/office/drawing/2014/main" id="{D3D64619-6985-66E7-0759-F3F10097F728}"/>
              </a:ext>
            </a:extLst>
          </p:cNvPr>
          <p:cNvSpPr txBox="1"/>
          <p:nvPr/>
        </p:nvSpPr>
        <p:spPr>
          <a:xfrm>
            <a:off x="457200" y="2566377"/>
            <a:ext cx="8296031"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6">
                    <a:lumMod val="76000"/>
                  </a:schemeClr>
                </a:solidFill>
                <a:latin typeface="Klein"/>
                <a:ea typeface="Calibri"/>
                <a:cs typeface="Calibri"/>
              </a:rPr>
              <a:t>1. User Input &amp; Resume Parsing</a:t>
            </a:r>
          </a:p>
          <a:p>
            <a:endParaRPr lang="en-US" sz="2400" b="1" dirty="0">
              <a:solidFill>
                <a:schemeClr val="accent6">
                  <a:lumMod val="76000"/>
                </a:schemeClr>
              </a:solidFill>
              <a:latin typeface="Klein" panose="020B0604020202020204" charset="0"/>
              <a:ea typeface="Calibri"/>
              <a:cs typeface="Calibri"/>
            </a:endParaRPr>
          </a:p>
          <a:p>
            <a:pPr marL="457200" indent="-457200">
              <a:buFont typeface="Arial" panose="020B0604020202020204" pitchFamily="34" charset="0"/>
              <a:buChar char="•"/>
            </a:pPr>
            <a:r>
              <a:rPr lang="en-IN" sz="2400" dirty="0">
                <a:latin typeface="Klein"/>
                <a:ea typeface="+mn-lt"/>
                <a:cs typeface="+mn-lt"/>
              </a:rPr>
              <a:t>First, We upload the resume and is parsed using </a:t>
            </a:r>
            <a:r>
              <a:rPr lang="en-IN" sz="2400" b="1" dirty="0">
                <a:latin typeface="Klein"/>
                <a:ea typeface="+mn-lt"/>
                <a:cs typeface="+mn-lt"/>
              </a:rPr>
              <a:t>PyPDF2</a:t>
            </a:r>
            <a:r>
              <a:rPr lang="en-IN" sz="2400" dirty="0">
                <a:latin typeface="Klein"/>
                <a:ea typeface="+mn-lt"/>
                <a:cs typeface="+mn-lt"/>
              </a:rPr>
              <a:t> or </a:t>
            </a:r>
            <a:r>
              <a:rPr lang="en-IN" sz="2400" b="1" dirty="0">
                <a:latin typeface="Klein"/>
                <a:ea typeface="+mn-lt"/>
                <a:cs typeface="+mn-lt"/>
              </a:rPr>
              <a:t>python-docx​</a:t>
            </a:r>
          </a:p>
          <a:p>
            <a:pPr marL="457200" indent="-457200">
              <a:buFont typeface="Arial" panose="020B0604020202020204" pitchFamily="34" charset="0"/>
              <a:buChar char="•"/>
            </a:pPr>
            <a:r>
              <a:rPr lang="en-IN" sz="2400" dirty="0">
                <a:latin typeface="Klein"/>
                <a:ea typeface="+mn-lt"/>
                <a:cs typeface="+mn-lt"/>
              </a:rPr>
              <a:t>Then it’s broken down into readable chunks using </a:t>
            </a:r>
            <a:r>
              <a:rPr lang="en-IN" sz="2400" dirty="0" err="1">
                <a:latin typeface="Klein"/>
                <a:ea typeface="+mn-lt"/>
                <a:cs typeface="+mn-lt"/>
              </a:rPr>
              <a:t>LangChain’sRecursiveCharacterTextSplitter</a:t>
            </a:r>
            <a:r>
              <a:rPr lang="en-IN" sz="2400" dirty="0">
                <a:latin typeface="Klein"/>
                <a:ea typeface="+mn-lt"/>
                <a:cs typeface="+mn-lt"/>
              </a:rPr>
              <a:t>.</a:t>
            </a:r>
            <a:endParaRPr lang="en-US" sz="2400" dirty="0">
              <a:latin typeface="Klein"/>
            </a:endParaRPr>
          </a:p>
          <a:p>
            <a:pPr marL="228600" indent="-228600">
              <a:buFont typeface=""/>
              <a:buChar char="•"/>
            </a:pPr>
            <a:endParaRPr lang="en-US" sz="2000" dirty="0">
              <a:latin typeface="Klein" panose="020B0604020202020204" charset="0"/>
              <a:ea typeface="Calibri"/>
              <a:cs typeface="Calibri"/>
            </a:endParaRPr>
          </a:p>
        </p:txBody>
      </p:sp>
      <p:pic>
        <p:nvPicPr>
          <p:cNvPr id="3" name="Picture 2" descr="A screenshot of a computer&#10;&#10;AI-generated content may be incorrect.">
            <a:extLst>
              <a:ext uri="{FF2B5EF4-FFF2-40B4-BE49-F238E27FC236}">
                <a16:creationId xmlns:a16="http://schemas.microsoft.com/office/drawing/2014/main" id="{D8B0822A-053B-E006-1233-362D1E0954A4}"/>
              </a:ext>
            </a:extLst>
          </p:cNvPr>
          <p:cNvPicPr>
            <a:picLocks noChangeAspect="1"/>
          </p:cNvPicPr>
          <p:nvPr/>
        </p:nvPicPr>
        <p:blipFill>
          <a:blip r:embed="rId2"/>
          <a:stretch>
            <a:fillRect/>
          </a:stretch>
        </p:blipFill>
        <p:spPr>
          <a:xfrm>
            <a:off x="8753231" y="2570651"/>
            <a:ext cx="9319847" cy="64059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A576E979BF364BBC4BBCEEA4236743" ma:contentTypeVersion="10" ma:contentTypeDescription="Create a new document." ma:contentTypeScope="" ma:versionID="3f077840b2f6cfd5c2a7248c2d802cb9">
  <xsd:schema xmlns:xsd="http://www.w3.org/2001/XMLSchema" xmlns:xs="http://www.w3.org/2001/XMLSchema" xmlns:p="http://schemas.microsoft.com/office/2006/metadata/properties" xmlns:ns3="19c6db80-f768-4a6e-be9e-4fa9dae2adb8" targetNamespace="http://schemas.microsoft.com/office/2006/metadata/properties" ma:root="true" ma:fieldsID="7f6dc9e844a8f536640c1607f584f26f" ns3:_="">
    <xsd:import namespace="19c6db80-f768-4a6e-be9e-4fa9dae2adb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DateTaken" minOccurs="0"/>
                <xsd:element ref="ns3:MediaServiceSearchPropertie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c6db80-f768-4a6e-be9e-4fa9dae2ad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9c6db80-f768-4a6e-be9e-4fa9dae2adb8" xsi:nil="true"/>
  </documentManagement>
</p:properties>
</file>

<file path=customXml/itemProps1.xml><?xml version="1.0" encoding="utf-8"?>
<ds:datastoreItem xmlns:ds="http://schemas.openxmlformats.org/officeDocument/2006/customXml" ds:itemID="{499443F2-CF81-41E0-B20C-4F2D5F0FB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c6db80-f768-4a6e-be9e-4fa9dae2ad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F9DA41-7E43-4B4B-8C84-6672AFC1C688}">
  <ds:schemaRefs>
    <ds:schemaRef ds:uri="http://schemas.microsoft.com/sharepoint/v3/contenttype/forms"/>
  </ds:schemaRefs>
</ds:datastoreItem>
</file>

<file path=customXml/itemProps3.xml><?xml version="1.0" encoding="utf-8"?>
<ds:datastoreItem xmlns:ds="http://schemas.openxmlformats.org/officeDocument/2006/customXml" ds:itemID="{7730267D-E2C0-49CA-A1CA-E85C379B316A}">
  <ds:schemaRefs>
    <ds:schemaRef ds:uri="http://purl.org/dc/dcmitype/"/>
    <ds:schemaRef ds:uri="http://purl.org/dc/elements/1.1/"/>
    <ds:schemaRef ds:uri="http://schemas.openxmlformats.org/package/2006/metadata/core-properties"/>
    <ds:schemaRef ds:uri="http://purl.org/dc/terms/"/>
    <ds:schemaRef ds:uri="http://schemas.microsoft.com/office/2006/documentManagement/types"/>
    <ds:schemaRef ds:uri="http://www.w3.org/XML/1998/namespace"/>
    <ds:schemaRef ds:uri="http://schemas.microsoft.com/office/infopath/2007/PartnerControls"/>
    <ds:schemaRef ds:uri="19c6db80-f768-4a6e-be9e-4fa9dae2adb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618</TotalTime>
  <Words>737</Words>
  <Application>Microsoft Office PowerPoint</Application>
  <PresentationFormat>Custom</PresentationFormat>
  <Paragraphs>115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Klein</vt:lpstr>
      <vt:lpstr>Arial</vt:lpstr>
      <vt:lpstr>Brice SemiExpanded Extra-Light</vt:lpstr>
      <vt:lpstr>Calibri</vt:lpstr>
      <vt:lpstr>Brice SemiExpanded Bold</vt:lpstr>
      <vt:lpstr>Klein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Animated Modern Project Canvas Infographics</dc:title>
  <dc:creator>Venkata Naidu</dc:creator>
  <cp:lastModifiedBy>Gorijala, Mr. Venkata Naidu</cp:lastModifiedBy>
  <cp:revision>7</cp:revision>
  <dcterms:created xsi:type="dcterms:W3CDTF">2006-08-16T00:00:00Z</dcterms:created>
  <dcterms:modified xsi:type="dcterms:W3CDTF">2025-05-06T21:57:41Z</dcterms:modified>
  <dc:identifier>DAGmhSrs2wk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0x0101004CA576E979BF364BBC4BBCEEA4236743</vt:lpwstr>
  </property>
</Properties>
</file>